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9144000" cy="6400800"/>
  <p:notesSz cx="9144000" cy="64008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66924" y="2587730"/>
            <a:ext cx="6610151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87924" y="5034756"/>
            <a:ext cx="5648959" cy="911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595959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595959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45005" y="2283887"/>
            <a:ext cx="3623310" cy="360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472184"/>
            <a:ext cx="397764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541924"/>
            <a:ext cx="9144000" cy="4859020"/>
          </a:xfrm>
          <a:custGeom>
            <a:avLst/>
            <a:gdLst/>
            <a:ahLst/>
            <a:cxnLst/>
            <a:rect l="l" t="t" r="r" b="b"/>
            <a:pathLst>
              <a:path w="9144000" h="4859020">
                <a:moveTo>
                  <a:pt x="9143999" y="4858799"/>
                </a:moveTo>
                <a:lnTo>
                  <a:pt x="0" y="4858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587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24049" y="470052"/>
            <a:ext cx="887094" cy="796290"/>
          </a:xfrm>
          <a:custGeom>
            <a:avLst/>
            <a:gdLst/>
            <a:ahLst/>
            <a:cxnLst/>
            <a:rect l="l" t="t" r="r" b="b"/>
            <a:pathLst>
              <a:path w="887094" h="796290">
                <a:moveTo>
                  <a:pt x="443399" y="796200"/>
                </a:moveTo>
                <a:lnTo>
                  <a:pt x="391690" y="793521"/>
                </a:lnTo>
                <a:lnTo>
                  <a:pt x="341732" y="785685"/>
                </a:lnTo>
                <a:lnTo>
                  <a:pt x="293859" y="772991"/>
                </a:lnTo>
                <a:lnTo>
                  <a:pt x="248403" y="755736"/>
                </a:lnTo>
                <a:lnTo>
                  <a:pt x="205698" y="734220"/>
                </a:lnTo>
                <a:lnTo>
                  <a:pt x="166075" y="708741"/>
                </a:lnTo>
                <a:lnTo>
                  <a:pt x="129868" y="679599"/>
                </a:lnTo>
                <a:lnTo>
                  <a:pt x="97409" y="647091"/>
                </a:lnTo>
                <a:lnTo>
                  <a:pt x="69032" y="611516"/>
                </a:lnTo>
                <a:lnTo>
                  <a:pt x="45067" y="573174"/>
                </a:lnTo>
                <a:lnTo>
                  <a:pt x="25849" y="532362"/>
                </a:lnTo>
                <a:lnTo>
                  <a:pt x="11710" y="489380"/>
                </a:lnTo>
                <a:lnTo>
                  <a:pt x="2983" y="444526"/>
                </a:lnTo>
                <a:lnTo>
                  <a:pt x="0" y="398100"/>
                </a:lnTo>
                <a:lnTo>
                  <a:pt x="2983" y="351673"/>
                </a:lnTo>
                <a:lnTo>
                  <a:pt x="11710" y="306819"/>
                </a:lnTo>
                <a:lnTo>
                  <a:pt x="25849" y="263837"/>
                </a:lnTo>
                <a:lnTo>
                  <a:pt x="45067" y="223025"/>
                </a:lnTo>
                <a:lnTo>
                  <a:pt x="69032" y="184683"/>
                </a:lnTo>
                <a:lnTo>
                  <a:pt x="97409" y="149108"/>
                </a:lnTo>
                <a:lnTo>
                  <a:pt x="129868" y="116600"/>
                </a:lnTo>
                <a:lnTo>
                  <a:pt x="166075" y="87458"/>
                </a:lnTo>
                <a:lnTo>
                  <a:pt x="205698" y="61979"/>
                </a:lnTo>
                <a:lnTo>
                  <a:pt x="248403" y="40463"/>
                </a:lnTo>
                <a:lnTo>
                  <a:pt x="293859" y="23208"/>
                </a:lnTo>
                <a:lnTo>
                  <a:pt x="341732" y="10514"/>
                </a:lnTo>
                <a:lnTo>
                  <a:pt x="391690" y="2678"/>
                </a:lnTo>
                <a:lnTo>
                  <a:pt x="443399" y="0"/>
                </a:lnTo>
                <a:lnTo>
                  <a:pt x="886799" y="0"/>
                </a:lnTo>
                <a:lnTo>
                  <a:pt x="886799" y="398100"/>
                </a:lnTo>
                <a:lnTo>
                  <a:pt x="883816" y="444526"/>
                </a:lnTo>
                <a:lnTo>
                  <a:pt x="875089" y="489380"/>
                </a:lnTo>
                <a:lnTo>
                  <a:pt x="860950" y="532362"/>
                </a:lnTo>
                <a:lnTo>
                  <a:pt x="841732" y="573174"/>
                </a:lnTo>
                <a:lnTo>
                  <a:pt x="817767" y="611516"/>
                </a:lnTo>
                <a:lnTo>
                  <a:pt x="789390" y="647091"/>
                </a:lnTo>
                <a:lnTo>
                  <a:pt x="756931" y="679599"/>
                </a:lnTo>
                <a:lnTo>
                  <a:pt x="720724" y="708741"/>
                </a:lnTo>
                <a:lnTo>
                  <a:pt x="681101" y="734220"/>
                </a:lnTo>
                <a:lnTo>
                  <a:pt x="638396" y="755736"/>
                </a:lnTo>
                <a:lnTo>
                  <a:pt x="592940" y="772991"/>
                </a:lnTo>
                <a:lnTo>
                  <a:pt x="545067" y="785685"/>
                </a:lnTo>
                <a:lnTo>
                  <a:pt x="495109" y="793521"/>
                </a:lnTo>
                <a:lnTo>
                  <a:pt x="443399" y="796200"/>
                </a:lnTo>
                <a:close/>
              </a:path>
            </a:pathLst>
          </a:custGeom>
          <a:solidFill>
            <a:srgbClr val="D6D1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339917"/>
            <a:ext cx="8374549" cy="120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8262" y="1853029"/>
            <a:ext cx="3684270" cy="383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595959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5952744"/>
            <a:ext cx="292608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5952744"/>
            <a:ext cx="210312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5952744"/>
            <a:ext cx="210312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ginative.com/article/openai-unveils-chatgpt-enterprise-for-businesses/" TargetMode="External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png"/><Relationship Id="rId6" Type="http://schemas.openxmlformats.org/officeDocument/2006/relationships/image" Target="../media/image4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9" Type="http://schemas.openxmlformats.org/officeDocument/2006/relationships/image" Target="../media/image13.jpg"/><Relationship Id="rId10" Type="http://schemas.openxmlformats.org/officeDocument/2006/relationships/image" Target="../media/image14.png"/><Relationship Id="rId11" Type="http://schemas.openxmlformats.org/officeDocument/2006/relationships/image" Target="../media/image15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jp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400800"/>
            <a:chOff x="0" y="0"/>
            <a:chExt cx="9144000" cy="6400800"/>
          </a:xfrm>
        </p:grpSpPr>
        <p:sp>
          <p:nvSpPr>
            <p:cNvPr id="3" name="object 3" descr=""/>
            <p:cNvSpPr/>
            <p:nvPr/>
          </p:nvSpPr>
          <p:spPr>
            <a:xfrm>
              <a:off x="0" y="4846500"/>
              <a:ext cx="9144000" cy="1554480"/>
            </a:xfrm>
            <a:custGeom>
              <a:avLst/>
              <a:gdLst/>
              <a:ahLst/>
              <a:cxnLst/>
              <a:rect l="l" t="t" r="r" b="b"/>
              <a:pathLst>
                <a:path w="9144000" h="1554479">
                  <a:moveTo>
                    <a:pt x="0" y="1554299"/>
                  </a:moveTo>
                  <a:lnTo>
                    <a:pt x="9143999" y="1554299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5542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9144000" cy="4846955"/>
            </a:xfrm>
            <a:custGeom>
              <a:avLst/>
              <a:gdLst/>
              <a:ahLst/>
              <a:cxnLst/>
              <a:rect l="l" t="t" r="r" b="b"/>
              <a:pathLst>
                <a:path w="9144000" h="4846955">
                  <a:moveTo>
                    <a:pt x="9143999" y="4846499"/>
                  </a:moveTo>
                  <a:lnTo>
                    <a:pt x="0" y="48464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846499"/>
                  </a:lnTo>
                  <a:close/>
                </a:path>
              </a:pathLst>
            </a:custGeom>
            <a:solidFill>
              <a:srgbClr val="BECB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9925" y="876301"/>
              <a:ext cx="2709600" cy="48381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237075" y="914401"/>
              <a:ext cx="2595880" cy="4724400"/>
            </a:xfrm>
            <a:custGeom>
              <a:avLst/>
              <a:gdLst/>
              <a:ahLst/>
              <a:cxnLst/>
              <a:rect l="l" t="t" r="r" b="b"/>
              <a:pathLst>
                <a:path w="2595879" h="4724400">
                  <a:moveTo>
                    <a:pt x="2162749" y="4723799"/>
                  </a:moveTo>
                  <a:lnTo>
                    <a:pt x="432549" y="4723799"/>
                  </a:lnTo>
                  <a:lnTo>
                    <a:pt x="385418" y="4721261"/>
                  </a:lnTo>
                  <a:lnTo>
                    <a:pt x="339757" y="4713823"/>
                  </a:lnTo>
                  <a:lnTo>
                    <a:pt x="295830" y="4701748"/>
                  </a:lnTo>
                  <a:lnTo>
                    <a:pt x="253901" y="4685300"/>
                  </a:lnTo>
                  <a:lnTo>
                    <a:pt x="214233" y="4664744"/>
                  </a:lnTo>
                  <a:lnTo>
                    <a:pt x="177091" y="4640342"/>
                  </a:lnTo>
                  <a:lnTo>
                    <a:pt x="142738" y="4612360"/>
                  </a:lnTo>
                  <a:lnTo>
                    <a:pt x="111439" y="4581061"/>
                  </a:lnTo>
                  <a:lnTo>
                    <a:pt x="83457" y="4546708"/>
                  </a:lnTo>
                  <a:lnTo>
                    <a:pt x="59055" y="4509566"/>
                  </a:lnTo>
                  <a:lnTo>
                    <a:pt x="38499" y="4469898"/>
                  </a:lnTo>
                  <a:lnTo>
                    <a:pt x="22051" y="4427969"/>
                  </a:lnTo>
                  <a:lnTo>
                    <a:pt x="9976" y="4384042"/>
                  </a:lnTo>
                  <a:lnTo>
                    <a:pt x="2538" y="4338380"/>
                  </a:lnTo>
                  <a:lnTo>
                    <a:pt x="0" y="4291249"/>
                  </a:lnTo>
                  <a:lnTo>
                    <a:pt x="0" y="432549"/>
                  </a:lnTo>
                  <a:lnTo>
                    <a:pt x="2538" y="385418"/>
                  </a:lnTo>
                  <a:lnTo>
                    <a:pt x="9976" y="339757"/>
                  </a:lnTo>
                  <a:lnTo>
                    <a:pt x="22051" y="295830"/>
                  </a:lnTo>
                  <a:lnTo>
                    <a:pt x="38499" y="253901"/>
                  </a:lnTo>
                  <a:lnTo>
                    <a:pt x="59055" y="214233"/>
                  </a:lnTo>
                  <a:lnTo>
                    <a:pt x="83457" y="177091"/>
                  </a:lnTo>
                  <a:lnTo>
                    <a:pt x="111439" y="142738"/>
                  </a:lnTo>
                  <a:lnTo>
                    <a:pt x="142738" y="111439"/>
                  </a:lnTo>
                  <a:lnTo>
                    <a:pt x="177091" y="83457"/>
                  </a:lnTo>
                  <a:lnTo>
                    <a:pt x="214233" y="59055"/>
                  </a:lnTo>
                  <a:lnTo>
                    <a:pt x="253901" y="38499"/>
                  </a:lnTo>
                  <a:lnTo>
                    <a:pt x="295830" y="22051"/>
                  </a:lnTo>
                  <a:lnTo>
                    <a:pt x="339757" y="9976"/>
                  </a:lnTo>
                  <a:lnTo>
                    <a:pt x="385418" y="2538"/>
                  </a:lnTo>
                  <a:lnTo>
                    <a:pt x="432549" y="0"/>
                  </a:lnTo>
                  <a:lnTo>
                    <a:pt x="2162749" y="0"/>
                  </a:lnTo>
                  <a:lnTo>
                    <a:pt x="2211557" y="2760"/>
                  </a:lnTo>
                  <a:lnTo>
                    <a:pt x="2259365" y="10926"/>
                  </a:lnTo>
                  <a:lnTo>
                    <a:pt x="2305752" y="24321"/>
                  </a:lnTo>
                  <a:lnTo>
                    <a:pt x="2350293" y="42771"/>
                  </a:lnTo>
                  <a:lnTo>
                    <a:pt x="2392565" y="66099"/>
                  </a:lnTo>
                  <a:lnTo>
                    <a:pt x="2432145" y="94131"/>
                  </a:lnTo>
                  <a:lnTo>
                    <a:pt x="2468609" y="126690"/>
                  </a:lnTo>
                  <a:lnTo>
                    <a:pt x="2501169" y="163155"/>
                  </a:lnTo>
                  <a:lnTo>
                    <a:pt x="2529200" y="202734"/>
                  </a:lnTo>
                  <a:lnTo>
                    <a:pt x="2552528" y="245006"/>
                  </a:lnTo>
                  <a:lnTo>
                    <a:pt x="2570978" y="289547"/>
                  </a:lnTo>
                  <a:lnTo>
                    <a:pt x="2584373" y="335934"/>
                  </a:lnTo>
                  <a:lnTo>
                    <a:pt x="2592539" y="383742"/>
                  </a:lnTo>
                  <a:lnTo>
                    <a:pt x="2595299" y="432549"/>
                  </a:lnTo>
                  <a:lnTo>
                    <a:pt x="2595299" y="4291249"/>
                  </a:lnTo>
                  <a:lnTo>
                    <a:pt x="2592761" y="4338380"/>
                  </a:lnTo>
                  <a:lnTo>
                    <a:pt x="2585323" y="4384042"/>
                  </a:lnTo>
                  <a:lnTo>
                    <a:pt x="2573248" y="4427969"/>
                  </a:lnTo>
                  <a:lnTo>
                    <a:pt x="2556800" y="4469898"/>
                  </a:lnTo>
                  <a:lnTo>
                    <a:pt x="2536244" y="4509566"/>
                  </a:lnTo>
                  <a:lnTo>
                    <a:pt x="2511842" y="4546708"/>
                  </a:lnTo>
                  <a:lnTo>
                    <a:pt x="2483860" y="4581061"/>
                  </a:lnTo>
                  <a:lnTo>
                    <a:pt x="2452561" y="4612360"/>
                  </a:lnTo>
                  <a:lnTo>
                    <a:pt x="2418208" y="4640342"/>
                  </a:lnTo>
                  <a:lnTo>
                    <a:pt x="2381066" y="4664744"/>
                  </a:lnTo>
                  <a:lnTo>
                    <a:pt x="2341398" y="4685300"/>
                  </a:lnTo>
                  <a:lnTo>
                    <a:pt x="2299469" y="4701748"/>
                  </a:lnTo>
                  <a:lnTo>
                    <a:pt x="2255542" y="4713823"/>
                  </a:lnTo>
                  <a:lnTo>
                    <a:pt x="2209881" y="4721261"/>
                  </a:lnTo>
                  <a:lnTo>
                    <a:pt x="2162749" y="472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485788" y="3614258"/>
            <a:ext cx="2098040" cy="10121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b="1">
                <a:latin typeface="Courier New"/>
                <a:cs typeface="Courier New"/>
              </a:rPr>
              <a:t>Scan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the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Code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50" b="1">
                <a:latin typeface="Courier New"/>
                <a:cs typeface="Courier New"/>
              </a:rPr>
              <a:t>&amp; </a:t>
            </a:r>
            <a:r>
              <a:rPr dirty="0" sz="1600" b="1">
                <a:latin typeface="Courier New"/>
                <a:cs typeface="Courier New"/>
              </a:rPr>
              <a:t>Participate</a:t>
            </a:r>
            <a:r>
              <a:rPr dirty="0" sz="1600" spc="-165" b="1">
                <a:latin typeface="Courier New"/>
                <a:cs typeface="Courier New"/>
              </a:rPr>
              <a:t> </a:t>
            </a:r>
            <a:r>
              <a:rPr dirty="0" sz="1600" spc="-25" b="1">
                <a:latin typeface="Courier New"/>
                <a:cs typeface="Courier New"/>
              </a:rPr>
              <a:t>the </a:t>
            </a:r>
            <a:r>
              <a:rPr dirty="0" sz="1600" b="1">
                <a:latin typeface="Courier New"/>
                <a:cs typeface="Courier New"/>
              </a:rPr>
              <a:t>Anonymous</a:t>
            </a:r>
            <a:r>
              <a:rPr dirty="0" sz="1600" spc="-13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Session </a:t>
            </a:r>
            <a:r>
              <a:rPr dirty="0" sz="1600" b="1">
                <a:latin typeface="Courier New"/>
                <a:cs typeface="Courier New"/>
              </a:rPr>
              <a:t>Poll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or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use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20" b="1">
                <a:latin typeface="Courier New"/>
                <a:cs typeface="Courier New"/>
              </a:rPr>
              <a:t>URL: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1877" y="3239778"/>
            <a:ext cx="4719320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latin typeface="Courier New"/>
                <a:cs typeface="Courier New"/>
              </a:rPr>
              <a:t>Making</a:t>
            </a:r>
            <a:r>
              <a:rPr dirty="0" sz="4400" spc="-30" b="1">
                <a:latin typeface="Courier New"/>
                <a:cs typeface="Courier New"/>
              </a:rPr>
              <a:t> </a:t>
            </a:r>
            <a:r>
              <a:rPr dirty="0" sz="4400" b="1">
                <a:latin typeface="Courier New"/>
                <a:cs typeface="Courier New"/>
              </a:rPr>
              <a:t>AI</a:t>
            </a:r>
            <a:r>
              <a:rPr dirty="0" sz="4400" spc="-20" b="1">
                <a:latin typeface="Courier New"/>
                <a:cs typeface="Courier New"/>
              </a:rPr>
              <a:t> Work </a:t>
            </a:r>
            <a:r>
              <a:rPr dirty="0" sz="4400" b="1">
                <a:latin typeface="Courier New"/>
                <a:cs typeface="Courier New"/>
              </a:rPr>
              <a:t>for</a:t>
            </a:r>
            <a:r>
              <a:rPr dirty="0" sz="4400" spc="-15" b="1">
                <a:latin typeface="Courier New"/>
                <a:cs typeface="Courier New"/>
              </a:rPr>
              <a:t> </a:t>
            </a:r>
            <a:r>
              <a:rPr dirty="0" sz="4400" spc="-25" b="1">
                <a:latin typeface="Courier New"/>
                <a:cs typeface="Courier New"/>
              </a:rPr>
              <a:t>You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4725" y="4850476"/>
            <a:ext cx="8230234" cy="596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83300">
              <a:lnSpc>
                <a:spcPts val="2305"/>
              </a:lnSpc>
              <a:spcBef>
                <a:spcPts val="100"/>
              </a:spcBef>
            </a:pPr>
            <a:r>
              <a:rPr dirty="0" sz="2000" spc="-10" b="1">
                <a:latin typeface="Courier New"/>
                <a:cs typeface="Courier New"/>
              </a:rPr>
              <a:t>bit.ly/4hnSWbc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185"/>
              </a:lnSpc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Presentation</a:t>
            </a:r>
            <a:r>
              <a:rPr dirty="0" sz="1900" spc="-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Demo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|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NPC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2025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80125" y="268033"/>
            <a:ext cx="8301355" cy="2932430"/>
            <a:chOff x="180125" y="268033"/>
            <a:chExt cx="8301355" cy="2932430"/>
          </a:xfrm>
        </p:grpSpPr>
        <p:sp>
          <p:nvSpPr>
            <p:cNvPr id="11" name="object 11" descr=""/>
            <p:cNvSpPr/>
            <p:nvPr/>
          </p:nvSpPr>
          <p:spPr>
            <a:xfrm>
              <a:off x="7609300" y="1779306"/>
              <a:ext cx="316230" cy="471170"/>
            </a:xfrm>
            <a:custGeom>
              <a:avLst/>
              <a:gdLst/>
              <a:ahLst/>
              <a:cxnLst/>
              <a:rect l="l" t="t" r="r" b="b"/>
              <a:pathLst>
                <a:path w="316229" h="471169">
                  <a:moveTo>
                    <a:pt x="316199" y="470999"/>
                  </a:moveTo>
                  <a:lnTo>
                    <a:pt x="0" y="470999"/>
                  </a:lnTo>
                  <a:lnTo>
                    <a:pt x="0" y="0"/>
                  </a:lnTo>
                  <a:lnTo>
                    <a:pt x="316199" y="0"/>
                  </a:lnTo>
                  <a:lnTo>
                    <a:pt x="316199" y="47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8275" y="1307498"/>
              <a:ext cx="1892899" cy="1892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25" y="268033"/>
              <a:ext cx="2859174" cy="10400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275" y="306133"/>
              <a:ext cx="2744874" cy="92572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361375" y="2048525"/>
              <a:ext cx="349885" cy="411480"/>
            </a:xfrm>
            <a:custGeom>
              <a:avLst/>
              <a:gdLst/>
              <a:ahLst/>
              <a:cxnLst/>
              <a:rect l="l" t="t" r="r" b="b"/>
              <a:pathLst>
                <a:path w="349884" h="411480">
                  <a:moveTo>
                    <a:pt x="349499" y="411299"/>
                  </a:moveTo>
                  <a:lnTo>
                    <a:pt x="0" y="411299"/>
                  </a:lnTo>
                  <a:lnTo>
                    <a:pt x="0" y="0"/>
                  </a:lnTo>
                  <a:lnTo>
                    <a:pt x="349499" y="0"/>
                  </a:lnTo>
                  <a:lnTo>
                    <a:pt x="349499" y="411299"/>
                  </a:lnTo>
                  <a:close/>
                </a:path>
              </a:pathLst>
            </a:custGeom>
            <a:solidFill>
              <a:srgbClr val="BECB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909887" y="5977346"/>
            <a:ext cx="1250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50">
                <a:solidFill>
                  <a:srgbClr val="595959"/>
                </a:solidFill>
                <a:latin typeface="Courier New"/>
                <a:cs typeface="Courier New"/>
              </a:rPr>
              <a:t>1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Automate</a:t>
            </a:r>
            <a:r>
              <a:rPr dirty="0" sz="2800" spc="-50"/>
              <a:t> </a:t>
            </a:r>
            <a:r>
              <a:rPr dirty="0" sz="2800"/>
              <a:t>Analysis</a:t>
            </a:r>
            <a:r>
              <a:rPr dirty="0" sz="2800" spc="-40"/>
              <a:t> </a:t>
            </a:r>
            <a:r>
              <a:rPr dirty="0" sz="2800" spc="-10"/>
              <a:t>Tasks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749" y="1789850"/>
            <a:ext cx="7270498" cy="4260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Handle</a:t>
            </a:r>
            <a:r>
              <a:rPr dirty="0" sz="2800" spc="-35"/>
              <a:t> </a:t>
            </a:r>
            <a:r>
              <a:rPr dirty="0" sz="2800"/>
              <a:t>Large</a:t>
            </a:r>
            <a:r>
              <a:rPr dirty="0" sz="2800" spc="-25"/>
              <a:t> </a:t>
            </a:r>
            <a:r>
              <a:rPr dirty="0" sz="2800"/>
              <a:t>Amounts</a:t>
            </a:r>
            <a:r>
              <a:rPr dirty="0" sz="2800" spc="-25"/>
              <a:t> </a:t>
            </a:r>
            <a:r>
              <a:rPr dirty="0" sz="2800"/>
              <a:t>of</a:t>
            </a:r>
            <a:r>
              <a:rPr dirty="0" sz="2800" spc="-25"/>
              <a:t> </a:t>
            </a:r>
            <a:r>
              <a:rPr dirty="0" sz="2800" spc="-20"/>
              <a:t>Data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976132"/>
            <a:ext cx="8839199" cy="38298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Idea</a:t>
            </a:r>
            <a:r>
              <a:rPr dirty="0" sz="2800" spc="-20"/>
              <a:t> </a:t>
            </a:r>
            <a:r>
              <a:rPr dirty="0" sz="2800" spc="-10"/>
              <a:t>Generation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674" y="2241675"/>
            <a:ext cx="7706648" cy="33973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Decision</a:t>
            </a:r>
            <a:r>
              <a:rPr dirty="0" sz="2800" spc="-40"/>
              <a:t> </a:t>
            </a:r>
            <a:r>
              <a:rPr dirty="0" sz="2800" spc="-10"/>
              <a:t>Support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162" y="2095924"/>
            <a:ext cx="7639674" cy="3818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Language</a:t>
            </a:r>
            <a:r>
              <a:rPr dirty="0" sz="2800" spc="-40"/>
              <a:t> </a:t>
            </a:r>
            <a:r>
              <a:rPr dirty="0" sz="2800" spc="-10"/>
              <a:t>Processing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562" y="1920998"/>
            <a:ext cx="6934874" cy="39678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Optimization</a:t>
            </a:r>
            <a:r>
              <a:rPr dirty="0" sz="2800" spc="-60"/>
              <a:t> </a:t>
            </a:r>
            <a:r>
              <a:rPr dirty="0" sz="2800" spc="-20"/>
              <a:t>Tasks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227882"/>
            <a:ext cx="8839199" cy="3386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975" y="2374004"/>
            <a:ext cx="6219190" cy="73152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570"/>
              </a:lnSpc>
            </a:pPr>
            <a:r>
              <a:rPr dirty="0" sz="4800" b="1">
                <a:latin typeface="Courier New"/>
                <a:cs typeface="Courier New"/>
              </a:rPr>
              <a:t>Updates</a:t>
            </a:r>
            <a:r>
              <a:rPr dirty="0" sz="4800" spc="-30" b="1">
                <a:latin typeface="Courier New"/>
                <a:cs typeface="Courier New"/>
              </a:rPr>
              <a:t> </a:t>
            </a:r>
            <a:r>
              <a:rPr dirty="0" sz="4800" b="1">
                <a:latin typeface="Courier New"/>
                <a:cs typeface="Courier New"/>
              </a:rPr>
              <a:t>on</a:t>
            </a:r>
            <a:r>
              <a:rPr dirty="0" sz="4800" spc="-20" b="1">
                <a:latin typeface="Courier New"/>
                <a:cs typeface="Courier New"/>
              </a:rPr>
              <a:t> </a:t>
            </a:r>
            <a:r>
              <a:rPr dirty="0" sz="4800" b="1">
                <a:latin typeface="Courier New"/>
                <a:cs typeface="Courier New"/>
              </a:rPr>
              <a:t>AI</a:t>
            </a:r>
            <a:r>
              <a:rPr dirty="0" sz="4800" spc="-15" b="1">
                <a:latin typeface="Courier New"/>
                <a:cs typeface="Courier New"/>
              </a:rPr>
              <a:t> </a:t>
            </a:r>
            <a:r>
              <a:rPr dirty="0" sz="4800" spc="-25" b="1">
                <a:latin typeface="Courier New"/>
                <a:cs typeface="Courier New"/>
              </a:rPr>
              <a:t>and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5975" y="3105524"/>
            <a:ext cx="2926715" cy="73152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570"/>
              </a:lnSpc>
            </a:pPr>
            <a:r>
              <a:rPr dirty="0" sz="4800" spc="-10" b="1">
                <a:latin typeface="Courier New"/>
                <a:cs typeface="Courier New"/>
              </a:rPr>
              <a:t>Planning</a:t>
            </a:r>
            <a:endParaRPr sz="4800">
              <a:latin typeface="Courier New"/>
              <a:cs typeface="Courier Ne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174" y="5046378"/>
            <a:ext cx="890299" cy="8902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3810">
              <a:lnSpc>
                <a:spcPct val="100000"/>
              </a:lnSpc>
              <a:spcBef>
                <a:spcPts val="100"/>
              </a:spcBef>
            </a:pPr>
            <a:r>
              <a:rPr dirty="0" sz="3000"/>
              <a:t>How</a:t>
            </a:r>
            <a:r>
              <a:rPr dirty="0" sz="3000" spc="-15"/>
              <a:t> </a:t>
            </a:r>
            <a:r>
              <a:rPr dirty="0" sz="3000"/>
              <a:t>do</a:t>
            </a:r>
            <a:r>
              <a:rPr dirty="0" sz="3000" spc="-15"/>
              <a:t> </a:t>
            </a:r>
            <a:r>
              <a:rPr dirty="0" sz="3000"/>
              <a:t>they</a:t>
            </a:r>
            <a:r>
              <a:rPr dirty="0" sz="3000" spc="-15"/>
              <a:t> </a:t>
            </a:r>
            <a:r>
              <a:rPr dirty="0" sz="3000" spc="-10"/>
              <a:t>compare?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514825" y="5365802"/>
            <a:ext cx="7706359" cy="42037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Adapted</a:t>
            </a:r>
            <a:r>
              <a:rPr dirty="0" sz="1200" spc="-6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from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the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results</a:t>
            </a:r>
            <a:r>
              <a:rPr dirty="0" sz="1200" spc="-6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of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a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spc="-20" i="1">
                <a:solidFill>
                  <a:srgbClr val="434343"/>
                </a:solidFill>
                <a:latin typeface="Courier New"/>
                <a:cs typeface="Courier New"/>
              </a:rPr>
              <a:t>multi-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national</a:t>
            </a:r>
            <a:r>
              <a:rPr dirty="0" sz="1200" spc="-6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online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forum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in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February</a:t>
            </a:r>
            <a:r>
              <a:rPr dirty="0" sz="1200" spc="-6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facilitated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spc="-25" i="1">
                <a:solidFill>
                  <a:srgbClr val="434343"/>
                </a:solidFill>
                <a:latin typeface="Courier New"/>
                <a:cs typeface="Courier New"/>
              </a:rPr>
              <a:t>by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b="1" i="1">
                <a:solidFill>
                  <a:srgbClr val="434343"/>
                </a:solidFill>
                <a:latin typeface="Courier New"/>
                <a:cs typeface="Courier New"/>
              </a:rPr>
              <a:t>Claire</a:t>
            </a:r>
            <a:r>
              <a:rPr dirty="0" sz="1200" spc="-65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b="1" i="1">
                <a:solidFill>
                  <a:srgbClr val="434343"/>
                </a:solidFill>
                <a:latin typeface="Courier New"/>
                <a:cs typeface="Courier New"/>
              </a:rPr>
              <a:t>Daniel</a:t>
            </a:r>
            <a:r>
              <a:rPr dirty="0" sz="1200" spc="-55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on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the</a:t>
            </a:r>
            <a:r>
              <a:rPr dirty="0" sz="1200" spc="-6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implications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of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ChatGPT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i="1">
                <a:solidFill>
                  <a:srgbClr val="434343"/>
                </a:solidFill>
                <a:latin typeface="Courier New"/>
                <a:cs typeface="Courier New"/>
              </a:rPr>
              <a:t>to</a:t>
            </a:r>
            <a:r>
              <a:rPr dirty="0" sz="1200" spc="-6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200" spc="-10" i="1">
                <a:solidFill>
                  <a:srgbClr val="434343"/>
                </a:solidFill>
                <a:latin typeface="Courier New"/>
                <a:cs typeface="Courier New"/>
              </a:rPr>
              <a:t>planning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96775" y="5293066"/>
            <a:ext cx="6762115" cy="0"/>
          </a:xfrm>
          <a:custGeom>
            <a:avLst/>
            <a:gdLst/>
            <a:ahLst/>
            <a:cxnLst/>
            <a:rect l="l" t="t" r="r" b="b"/>
            <a:pathLst>
              <a:path w="6762115" h="0">
                <a:moveTo>
                  <a:pt x="0" y="0"/>
                </a:moveTo>
                <a:lnTo>
                  <a:pt x="676170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118" y="1759199"/>
            <a:ext cx="8504400" cy="783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42268" y="1797299"/>
            <a:ext cx="8390255" cy="669925"/>
          </a:xfrm>
          <a:prstGeom prst="rect">
            <a:avLst/>
          </a:prstGeom>
          <a:solidFill>
            <a:srgbClr val="EEEEEE"/>
          </a:solidFill>
        </p:spPr>
        <p:txBody>
          <a:bodyPr wrap="square" lIns="0" tIns="147320" rIns="0" bIns="0" rtlCol="0" vert="horz">
            <a:spAutoFit/>
          </a:bodyPr>
          <a:lstStyle/>
          <a:p>
            <a:pPr marL="865505">
              <a:lnSpc>
                <a:spcPct val="100000"/>
              </a:lnSpc>
              <a:spcBef>
                <a:spcPts val="1160"/>
              </a:spcBef>
            </a:pPr>
            <a:r>
              <a:rPr dirty="0" sz="2300" b="1">
                <a:solidFill>
                  <a:srgbClr val="414141"/>
                </a:solidFill>
                <a:latin typeface="Courier New"/>
                <a:cs typeface="Courier New"/>
              </a:rPr>
              <a:t>Development,</a:t>
            </a:r>
            <a:r>
              <a:rPr dirty="0" sz="2300" spc="-7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300" b="1">
                <a:solidFill>
                  <a:srgbClr val="414141"/>
                </a:solidFill>
                <a:latin typeface="Courier New"/>
                <a:cs typeface="Courier New"/>
              </a:rPr>
              <a:t>administration,</a:t>
            </a:r>
            <a:r>
              <a:rPr dirty="0" sz="2300" spc="-6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300" spc="-10" b="1">
                <a:solidFill>
                  <a:srgbClr val="414141"/>
                </a:solidFill>
                <a:latin typeface="Courier New"/>
                <a:cs typeface="Courier New"/>
              </a:rPr>
              <a:t>reporting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114" y="2568105"/>
            <a:ext cx="8504400" cy="7836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42264" y="2606205"/>
            <a:ext cx="8390255" cy="669925"/>
          </a:xfrm>
          <a:prstGeom prst="rect">
            <a:avLst/>
          </a:prstGeom>
          <a:solidFill>
            <a:srgbClr val="EEEEEE"/>
          </a:solidFill>
        </p:spPr>
        <p:txBody>
          <a:bodyPr wrap="square" lIns="0" tIns="1473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sz="2300" b="1">
                <a:solidFill>
                  <a:srgbClr val="414141"/>
                </a:solidFill>
                <a:latin typeface="Courier New"/>
                <a:cs typeface="Courier New"/>
              </a:rPr>
              <a:t>Community</a:t>
            </a:r>
            <a:r>
              <a:rPr dirty="0" sz="2300" spc="-5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300" spc="-10" b="1">
                <a:solidFill>
                  <a:srgbClr val="414141"/>
                </a:solidFill>
                <a:latin typeface="Courier New"/>
                <a:cs typeface="Courier New"/>
              </a:rPr>
              <a:t>engagement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114" y="3374045"/>
            <a:ext cx="8504400" cy="7836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42264" y="3412144"/>
            <a:ext cx="8390255" cy="669925"/>
          </a:xfrm>
          <a:prstGeom prst="rect">
            <a:avLst/>
          </a:prstGeom>
          <a:solidFill>
            <a:srgbClr val="EEEEEE"/>
          </a:solidFill>
        </p:spPr>
        <p:txBody>
          <a:bodyPr wrap="square" lIns="0" tIns="1473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sz="2300" b="1">
                <a:solidFill>
                  <a:srgbClr val="414141"/>
                </a:solidFill>
                <a:latin typeface="Courier New"/>
                <a:cs typeface="Courier New"/>
              </a:rPr>
              <a:t>Technical</a:t>
            </a:r>
            <a:r>
              <a:rPr dirty="0" sz="2300" spc="-45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300" spc="-10" b="1">
                <a:solidFill>
                  <a:srgbClr val="414141"/>
                </a:solidFill>
                <a:latin typeface="Courier New"/>
                <a:cs typeface="Courier New"/>
              </a:rPr>
              <a:t>tasks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49" y="4220925"/>
            <a:ext cx="8504400" cy="7836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41799" y="4259025"/>
            <a:ext cx="8390255" cy="669925"/>
          </a:xfrm>
          <a:prstGeom prst="rect">
            <a:avLst/>
          </a:prstGeom>
          <a:solidFill>
            <a:srgbClr val="EEEEEE"/>
          </a:solidFill>
        </p:spPr>
        <p:txBody>
          <a:bodyPr wrap="square" lIns="0" tIns="1473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sz="2300" b="1">
                <a:solidFill>
                  <a:srgbClr val="414141"/>
                </a:solidFill>
                <a:latin typeface="Courier New"/>
                <a:cs typeface="Courier New"/>
              </a:rPr>
              <a:t>Policy</a:t>
            </a:r>
            <a:r>
              <a:rPr dirty="0" sz="2300" spc="-30" b="1">
                <a:solidFill>
                  <a:srgbClr val="414141"/>
                </a:solidFill>
                <a:latin typeface="Courier New"/>
                <a:cs typeface="Courier New"/>
              </a:rPr>
              <a:t> </a:t>
            </a:r>
            <a:r>
              <a:rPr dirty="0" sz="2300" spc="-10" b="1">
                <a:solidFill>
                  <a:srgbClr val="414141"/>
                </a:solidFill>
                <a:latin typeface="Courier New"/>
                <a:cs typeface="Courier New"/>
              </a:rPr>
              <a:t>development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Policy</a:t>
            </a:r>
            <a:r>
              <a:rPr dirty="0" sz="2800" spc="-35"/>
              <a:t> </a:t>
            </a:r>
            <a:r>
              <a:rPr dirty="0" sz="2800"/>
              <a:t>Trends</a:t>
            </a:r>
            <a:r>
              <a:rPr dirty="0" sz="2800" spc="-25"/>
              <a:t> </a:t>
            </a:r>
            <a:r>
              <a:rPr dirty="0" sz="2800"/>
              <a:t>and</a:t>
            </a:r>
            <a:r>
              <a:rPr dirty="0" sz="2800" spc="-25"/>
              <a:t> </a:t>
            </a:r>
            <a:r>
              <a:rPr dirty="0" sz="2800" spc="-10"/>
              <a:t>Considerations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1799237" y="1734193"/>
            <a:ext cx="6831330" cy="3815079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1050"/>
              </a:spcBef>
              <a:buFont typeface="Arial"/>
              <a:buChar char="●"/>
              <a:tabLst>
                <a:tab pos="401955" algn="l"/>
              </a:tabLst>
            </a:pP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Shift</a:t>
            </a:r>
            <a:r>
              <a:rPr dirty="0" sz="2100" spc="-6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in</a:t>
            </a:r>
            <a:r>
              <a:rPr dirty="0" sz="2100" spc="-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spc="-10" b="1">
                <a:solidFill>
                  <a:srgbClr val="595959"/>
                </a:solidFill>
                <a:latin typeface="Courier New"/>
                <a:cs typeface="Courier New"/>
              </a:rPr>
              <a:t>administration</a:t>
            </a:r>
            <a:endParaRPr sz="2100">
              <a:latin typeface="Courier New"/>
              <a:cs typeface="Courier New"/>
            </a:endParaRPr>
          </a:p>
          <a:p>
            <a:pPr lvl="1" marL="859155" marR="5080" indent="-359410">
              <a:lnSpc>
                <a:spcPct val="130000"/>
              </a:lnSpc>
              <a:spcBef>
                <a:spcPts val="160"/>
              </a:spcBef>
              <a:buFont typeface="Arial"/>
              <a:buChar char="○"/>
              <a:tabLst>
                <a:tab pos="859155" algn="l"/>
              </a:tabLst>
            </a:pPr>
            <a:r>
              <a:rPr dirty="0" sz="1700" b="1">
                <a:solidFill>
                  <a:srgbClr val="595959"/>
                </a:solidFill>
                <a:latin typeface="Courier New"/>
                <a:cs typeface="Courier New"/>
              </a:rPr>
              <a:t>EO</a:t>
            </a:r>
            <a:r>
              <a:rPr dirty="0" sz="1700" spc="-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595959"/>
                </a:solidFill>
                <a:latin typeface="Courier New"/>
                <a:cs typeface="Courier New"/>
              </a:rPr>
              <a:t>14110</a:t>
            </a:r>
            <a:r>
              <a:rPr dirty="0" sz="1700" spc="-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-</a:t>
            </a:r>
            <a:r>
              <a:rPr dirty="0" sz="1700" spc="-6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Safe,</a:t>
            </a:r>
            <a:r>
              <a:rPr dirty="0" sz="1700" spc="-5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Secure,</a:t>
            </a:r>
            <a:r>
              <a:rPr dirty="0" sz="1700" spc="-6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700" spc="-6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Trustworthy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Development</a:t>
            </a:r>
            <a:r>
              <a:rPr dirty="0" sz="1700" spc="-9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700" spc="-9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Use</a:t>
            </a:r>
            <a:r>
              <a:rPr dirty="0" sz="1700" spc="-9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of</a:t>
            </a:r>
            <a:r>
              <a:rPr dirty="0" sz="17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Artificial</a:t>
            </a:r>
            <a:r>
              <a:rPr dirty="0" sz="1700" spc="-9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Intelligence (Biden)</a:t>
            </a:r>
            <a:endParaRPr sz="1700">
              <a:latin typeface="Courier New"/>
              <a:cs typeface="Courier New"/>
            </a:endParaRPr>
          </a:p>
          <a:p>
            <a:pPr lvl="1" marL="859155" marR="135255" indent="-359410">
              <a:lnSpc>
                <a:spcPct val="130000"/>
              </a:lnSpc>
              <a:buFont typeface="Arial"/>
              <a:buChar char="○"/>
              <a:tabLst>
                <a:tab pos="859155" algn="l"/>
              </a:tabLst>
            </a:pPr>
            <a:r>
              <a:rPr dirty="0" sz="1700" b="1">
                <a:solidFill>
                  <a:srgbClr val="595959"/>
                </a:solidFill>
                <a:latin typeface="Courier New"/>
                <a:cs typeface="Courier New"/>
              </a:rPr>
              <a:t>EO</a:t>
            </a:r>
            <a:r>
              <a:rPr dirty="0" sz="1700" spc="-7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595959"/>
                </a:solidFill>
                <a:latin typeface="Courier New"/>
                <a:cs typeface="Courier New"/>
              </a:rPr>
              <a:t>14179</a:t>
            </a:r>
            <a:r>
              <a:rPr dirty="0" sz="1700" spc="-6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-</a:t>
            </a:r>
            <a:r>
              <a:rPr dirty="0" sz="1700" spc="-6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Removing</a:t>
            </a:r>
            <a:r>
              <a:rPr dirty="0" sz="1700" spc="-6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Barriers</a:t>
            </a:r>
            <a:r>
              <a:rPr dirty="0" sz="1700" spc="-7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to</a:t>
            </a:r>
            <a:r>
              <a:rPr dirty="0" sz="1700" spc="-6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American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Leadership</a:t>
            </a:r>
            <a:r>
              <a:rPr dirty="0" sz="1700" spc="-1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in</a:t>
            </a:r>
            <a:r>
              <a:rPr dirty="0" sz="1700" spc="-1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Artificial</a:t>
            </a:r>
            <a:r>
              <a:rPr dirty="0" sz="1700" spc="-1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Intelligence</a:t>
            </a:r>
            <a:r>
              <a:rPr dirty="0" sz="1700" spc="-1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(Trump)</a:t>
            </a:r>
            <a:endParaRPr sz="1700">
              <a:latin typeface="Courier New"/>
              <a:cs typeface="Courier New"/>
            </a:endParaRPr>
          </a:p>
          <a:p>
            <a:pPr marL="401955" marR="661035" indent="-389890">
              <a:lnSpc>
                <a:spcPts val="3279"/>
              </a:lnSpc>
              <a:buFont typeface="Arial"/>
              <a:buChar char="●"/>
              <a:tabLst>
                <a:tab pos="401955" algn="l"/>
              </a:tabLst>
            </a:pP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Pending</a:t>
            </a:r>
            <a:r>
              <a:rPr dirty="0" sz="2100" spc="-1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litigation,</a:t>
            </a:r>
            <a:r>
              <a:rPr dirty="0" sz="2100" spc="-1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spc="-10" b="1">
                <a:solidFill>
                  <a:srgbClr val="595959"/>
                </a:solidFill>
                <a:latin typeface="Courier New"/>
                <a:cs typeface="Courier New"/>
              </a:rPr>
              <a:t>copyright/IP,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antitrust,</a:t>
            </a:r>
            <a:r>
              <a:rPr dirty="0" sz="2100" spc="-18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spc="-10" b="1">
                <a:solidFill>
                  <a:srgbClr val="595959"/>
                </a:solidFill>
                <a:latin typeface="Courier New"/>
                <a:cs typeface="Courier New"/>
              </a:rPr>
              <a:t>misinformation/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disinformation,</a:t>
            </a:r>
            <a:r>
              <a:rPr dirty="0" sz="2100" spc="-1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bias,</a:t>
            </a:r>
            <a:r>
              <a:rPr dirty="0" sz="2100" spc="-1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broader</a:t>
            </a:r>
            <a:r>
              <a:rPr dirty="0" sz="2100" spc="-1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spc="-10" b="1">
                <a:solidFill>
                  <a:srgbClr val="595959"/>
                </a:solidFill>
                <a:latin typeface="Courier New"/>
                <a:cs typeface="Courier New"/>
              </a:rPr>
              <a:t>market implications</a:t>
            </a:r>
            <a:endParaRPr sz="2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6800" y="1840150"/>
            <a:ext cx="3726179" cy="4173854"/>
            <a:chOff x="756800" y="1840150"/>
            <a:chExt cx="3726179" cy="4173854"/>
          </a:xfrm>
        </p:grpSpPr>
        <p:sp>
          <p:nvSpPr>
            <p:cNvPr id="3" name="object 3" descr=""/>
            <p:cNvSpPr/>
            <p:nvPr/>
          </p:nvSpPr>
          <p:spPr>
            <a:xfrm>
              <a:off x="813943" y="1840153"/>
              <a:ext cx="3611879" cy="4173854"/>
            </a:xfrm>
            <a:custGeom>
              <a:avLst/>
              <a:gdLst/>
              <a:ahLst/>
              <a:cxnLst/>
              <a:rect l="l" t="t" r="r" b="b"/>
              <a:pathLst>
                <a:path w="3611879" h="4173854">
                  <a:moveTo>
                    <a:pt x="3611702" y="0"/>
                  </a:moveTo>
                  <a:lnTo>
                    <a:pt x="0" y="0"/>
                  </a:lnTo>
                  <a:lnTo>
                    <a:pt x="0" y="2813100"/>
                  </a:lnTo>
                  <a:lnTo>
                    <a:pt x="0" y="2843403"/>
                  </a:lnTo>
                  <a:lnTo>
                    <a:pt x="0" y="4173601"/>
                  </a:lnTo>
                  <a:lnTo>
                    <a:pt x="3611702" y="4173601"/>
                  </a:lnTo>
                  <a:lnTo>
                    <a:pt x="3611702" y="2843403"/>
                  </a:lnTo>
                  <a:lnTo>
                    <a:pt x="3611702" y="2813100"/>
                  </a:lnTo>
                  <a:lnTo>
                    <a:pt x="3611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800" y="2075087"/>
              <a:ext cx="3725999" cy="212232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950" y="2094137"/>
              <a:ext cx="3611699" cy="20080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Uptake</a:t>
            </a:r>
            <a:r>
              <a:rPr dirty="0" sz="2800" spc="-40"/>
              <a:t> </a:t>
            </a:r>
            <a:r>
              <a:rPr dirty="0" sz="2800" spc="-10"/>
              <a:t>Highlights</a:t>
            </a:r>
            <a:endParaRPr sz="2800"/>
          </a:p>
        </p:txBody>
      </p:sp>
      <p:sp>
        <p:nvSpPr>
          <p:cNvPr id="7" name="object 7" descr=""/>
          <p:cNvSpPr txBox="1"/>
          <p:nvPr/>
        </p:nvSpPr>
        <p:spPr>
          <a:xfrm>
            <a:off x="4939150" y="4653150"/>
            <a:ext cx="3611879" cy="1360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76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endParaRPr sz="1800">
              <a:latin typeface="Times New Roman"/>
              <a:cs typeface="Times New Roman"/>
            </a:endParaRPr>
          </a:p>
          <a:p>
            <a:pPr marL="85725" marR="1049020">
              <a:lnSpc>
                <a:spcPct val="114999"/>
              </a:lnSpc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Staff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Development: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Boston,</a:t>
            </a:r>
            <a:r>
              <a:rPr dirty="0" sz="1800" spc="-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MA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9150" y="1840150"/>
            <a:ext cx="3611700" cy="28432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13950" y="1840150"/>
            <a:ext cx="3611879" cy="4173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1800">
              <a:latin typeface="Times New Roman"/>
              <a:cs typeface="Times New Roman"/>
            </a:endParaRPr>
          </a:p>
          <a:p>
            <a:pPr marL="2702560">
              <a:lnSpc>
                <a:spcPct val="100000"/>
              </a:lnSpc>
            </a:pPr>
            <a:r>
              <a:rPr dirty="0" sz="1800" spc="-10" i="1">
                <a:solidFill>
                  <a:srgbClr val="595959"/>
                </a:solidFill>
                <a:latin typeface="Courier New"/>
                <a:cs typeface="Courier New"/>
              </a:rPr>
              <a:t>OpenAI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Courier New"/>
              <a:cs typeface="Courier New"/>
            </a:endParaRPr>
          </a:p>
          <a:p>
            <a:pPr marL="85725" marR="500380">
              <a:lnSpc>
                <a:spcPct val="105000"/>
              </a:lnSpc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Translation</a:t>
            </a:r>
            <a:r>
              <a:rPr dirty="0" sz="1800" spc="-5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Services: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State</a:t>
            </a:r>
            <a:r>
              <a:rPr dirty="0" sz="18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of</a:t>
            </a:r>
            <a:r>
              <a:rPr dirty="0" sz="18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Minnesota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Enterprise</a:t>
            </a:r>
            <a:r>
              <a:rPr dirty="0" sz="1800" spc="-5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Translation Office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700" y="426658"/>
            <a:ext cx="3012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What</a:t>
            </a:r>
            <a:r>
              <a:rPr dirty="0" sz="2800" spc="-15"/>
              <a:t> </a:t>
            </a:r>
            <a:r>
              <a:rPr dirty="0" sz="2800"/>
              <a:t>to</a:t>
            </a:r>
            <a:r>
              <a:rPr dirty="0" sz="2800" spc="-15"/>
              <a:t> </a:t>
            </a:r>
            <a:r>
              <a:rPr dirty="0" sz="2800" spc="-10"/>
              <a:t>Expect</a:t>
            </a:r>
            <a:endParaRPr sz="2800"/>
          </a:p>
        </p:txBody>
      </p:sp>
      <p:grpSp>
        <p:nvGrpSpPr>
          <p:cNvPr id="3" name="object 3" descr=""/>
          <p:cNvGrpSpPr/>
          <p:nvPr/>
        </p:nvGrpSpPr>
        <p:grpSpPr>
          <a:xfrm>
            <a:off x="154775" y="4668550"/>
            <a:ext cx="8735060" cy="1633855"/>
            <a:chOff x="154775" y="4668550"/>
            <a:chExt cx="8735060" cy="16338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75" y="4668550"/>
              <a:ext cx="8734800" cy="16338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11924" y="4706650"/>
              <a:ext cx="8620760" cy="1519555"/>
            </a:xfrm>
            <a:custGeom>
              <a:avLst/>
              <a:gdLst/>
              <a:ahLst/>
              <a:cxnLst/>
              <a:rect l="l" t="t" r="r" b="b"/>
              <a:pathLst>
                <a:path w="8620760" h="1519554">
                  <a:moveTo>
                    <a:pt x="8367249" y="1519499"/>
                  </a:moveTo>
                  <a:lnTo>
                    <a:pt x="253249" y="1519499"/>
                  </a:lnTo>
                  <a:lnTo>
                    <a:pt x="207727" y="1515419"/>
                  </a:lnTo>
                  <a:lnTo>
                    <a:pt x="164882" y="1503656"/>
                  </a:lnTo>
                  <a:lnTo>
                    <a:pt x="125429" y="1484923"/>
                  </a:lnTo>
                  <a:lnTo>
                    <a:pt x="90084" y="1459938"/>
                  </a:lnTo>
                  <a:lnTo>
                    <a:pt x="59561" y="1429415"/>
                  </a:lnTo>
                  <a:lnTo>
                    <a:pt x="34576" y="1394070"/>
                  </a:lnTo>
                  <a:lnTo>
                    <a:pt x="15843" y="1354617"/>
                  </a:lnTo>
                  <a:lnTo>
                    <a:pt x="4080" y="1311771"/>
                  </a:lnTo>
                  <a:lnTo>
                    <a:pt x="0" y="1266249"/>
                  </a:lnTo>
                  <a:lnTo>
                    <a:pt x="0" y="253249"/>
                  </a:lnTo>
                  <a:lnTo>
                    <a:pt x="4080" y="207728"/>
                  </a:lnTo>
                  <a:lnTo>
                    <a:pt x="15843" y="164882"/>
                  </a:lnTo>
                  <a:lnTo>
                    <a:pt x="34576" y="125429"/>
                  </a:lnTo>
                  <a:lnTo>
                    <a:pt x="59561" y="90084"/>
                  </a:lnTo>
                  <a:lnTo>
                    <a:pt x="90084" y="59561"/>
                  </a:lnTo>
                  <a:lnTo>
                    <a:pt x="125429" y="34576"/>
                  </a:lnTo>
                  <a:lnTo>
                    <a:pt x="164882" y="15843"/>
                  </a:lnTo>
                  <a:lnTo>
                    <a:pt x="207727" y="4080"/>
                  </a:lnTo>
                  <a:lnTo>
                    <a:pt x="253249" y="0"/>
                  </a:lnTo>
                  <a:lnTo>
                    <a:pt x="8367249" y="0"/>
                  </a:lnTo>
                  <a:lnTo>
                    <a:pt x="8416887" y="4911"/>
                  </a:lnTo>
                  <a:lnTo>
                    <a:pt x="8464164" y="19277"/>
                  </a:lnTo>
                  <a:lnTo>
                    <a:pt x="8507753" y="42549"/>
                  </a:lnTo>
                  <a:lnTo>
                    <a:pt x="8546324" y="74175"/>
                  </a:lnTo>
                  <a:lnTo>
                    <a:pt x="8577951" y="112746"/>
                  </a:lnTo>
                  <a:lnTo>
                    <a:pt x="8601222" y="156335"/>
                  </a:lnTo>
                  <a:lnTo>
                    <a:pt x="8615588" y="203612"/>
                  </a:lnTo>
                  <a:lnTo>
                    <a:pt x="8620499" y="253249"/>
                  </a:lnTo>
                  <a:lnTo>
                    <a:pt x="8620499" y="1266249"/>
                  </a:lnTo>
                  <a:lnTo>
                    <a:pt x="8616419" y="1311771"/>
                  </a:lnTo>
                  <a:lnTo>
                    <a:pt x="8604656" y="1354617"/>
                  </a:lnTo>
                  <a:lnTo>
                    <a:pt x="8585924" y="1394070"/>
                  </a:lnTo>
                  <a:lnTo>
                    <a:pt x="8560938" y="1429415"/>
                  </a:lnTo>
                  <a:lnTo>
                    <a:pt x="8530415" y="1459938"/>
                  </a:lnTo>
                  <a:lnTo>
                    <a:pt x="8495070" y="1484923"/>
                  </a:lnTo>
                  <a:lnTo>
                    <a:pt x="8455617" y="1503656"/>
                  </a:lnTo>
                  <a:lnTo>
                    <a:pt x="8412772" y="1515419"/>
                  </a:lnTo>
                  <a:lnTo>
                    <a:pt x="8367249" y="1519499"/>
                  </a:lnTo>
                  <a:close/>
                </a:path>
              </a:pathLst>
            </a:custGeom>
            <a:solidFill>
              <a:srgbClr val="BECB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814608" y="1520147"/>
            <a:ext cx="6625590" cy="442595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Division</a:t>
            </a:r>
            <a:r>
              <a:rPr dirty="0" sz="1900" spc="-5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Introductions</a:t>
            </a:r>
            <a:r>
              <a:rPr dirty="0" sz="1900" spc="-4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900" spc="-4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Resources</a:t>
            </a:r>
            <a:endParaRPr sz="1900">
              <a:latin typeface="Courier New"/>
              <a:cs typeface="Courier New"/>
            </a:endParaRPr>
          </a:p>
          <a:p>
            <a:pPr marL="386715" indent="-374015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General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AI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Background</a:t>
            </a:r>
            <a:endParaRPr sz="1900">
              <a:latin typeface="Courier New"/>
              <a:cs typeface="Courier New"/>
            </a:endParaRPr>
          </a:p>
          <a:p>
            <a:pPr marL="386715" indent="-374015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Updates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on</a:t>
            </a:r>
            <a:r>
              <a:rPr dirty="0" sz="19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AI</a:t>
            </a:r>
            <a:r>
              <a:rPr dirty="0" sz="19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in</a:t>
            </a:r>
            <a:r>
              <a:rPr dirty="0" sz="19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Planning</a:t>
            </a:r>
            <a:endParaRPr sz="1900">
              <a:latin typeface="Courier New"/>
              <a:cs typeface="Courier New"/>
            </a:endParaRPr>
          </a:p>
          <a:p>
            <a:pPr marL="386715" marR="5080" indent="-374650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Ethical</a:t>
            </a:r>
            <a:r>
              <a:rPr dirty="0" sz="1900" spc="-4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9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Practical</a:t>
            </a:r>
            <a:r>
              <a:rPr dirty="0" sz="19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Implications</a:t>
            </a:r>
            <a:r>
              <a:rPr dirty="0" sz="19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of</a:t>
            </a:r>
            <a:r>
              <a:rPr dirty="0" sz="19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AI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 in 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Planning</a:t>
            </a:r>
            <a:endParaRPr sz="1900">
              <a:latin typeface="Courier New"/>
              <a:cs typeface="Courier New"/>
            </a:endParaRPr>
          </a:p>
          <a:p>
            <a:pPr marL="386715" indent="-374015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AI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Utility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Demos</a:t>
            </a:r>
            <a:endParaRPr sz="1900">
              <a:latin typeface="Courier New"/>
              <a:cs typeface="Courier New"/>
            </a:endParaRPr>
          </a:p>
          <a:p>
            <a:pPr marL="386715" indent="-374015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Poll</a:t>
            </a:r>
            <a:r>
              <a:rPr dirty="0" sz="1900" spc="-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Review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Q&amp;A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900">
              <a:latin typeface="Courier New"/>
              <a:cs typeface="Courier New"/>
            </a:endParaRPr>
          </a:p>
          <a:p>
            <a:pPr marL="385445" marR="607695">
              <a:lnSpc>
                <a:spcPct val="100299"/>
              </a:lnSpc>
            </a:pPr>
            <a:r>
              <a:rPr dirty="0" sz="1800" b="1">
                <a:latin typeface="Courier New"/>
                <a:cs typeface="Courier New"/>
              </a:rPr>
              <a:t>Scan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the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Code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&amp;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Participate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the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Anonymous </a:t>
            </a:r>
            <a:r>
              <a:rPr dirty="0" sz="1800" b="1">
                <a:latin typeface="Courier New"/>
                <a:cs typeface="Courier New"/>
              </a:rPr>
              <a:t>Session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Poll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or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use</a:t>
            </a:r>
            <a:r>
              <a:rPr dirty="0" sz="1800" spc="-20" b="1">
                <a:latin typeface="Courier New"/>
                <a:cs typeface="Courier New"/>
              </a:rPr>
              <a:t> URL: </a:t>
            </a:r>
            <a:r>
              <a:rPr dirty="0" sz="2200" spc="-10" b="1">
                <a:latin typeface="Courier New"/>
                <a:cs typeface="Courier New"/>
              </a:rPr>
              <a:t>bit.ly/4hnSWbc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675" y="4859049"/>
            <a:ext cx="1278599" cy="127859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094850" y="5355549"/>
            <a:ext cx="237490" cy="283210"/>
          </a:xfrm>
          <a:custGeom>
            <a:avLst/>
            <a:gdLst/>
            <a:ahLst/>
            <a:cxnLst/>
            <a:rect l="l" t="t" r="r" b="b"/>
            <a:pathLst>
              <a:path w="237490" h="283210">
                <a:moveTo>
                  <a:pt x="236999" y="282899"/>
                </a:moveTo>
                <a:lnTo>
                  <a:pt x="0" y="282899"/>
                </a:lnTo>
                <a:lnTo>
                  <a:pt x="0" y="0"/>
                </a:lnTo>
                <a:lnTo>
                  <a:pt x="236999" y="0"/>
                </a:lnTo>
                <a:lnTo>
                  <a:pt x="236999" y="282899"/>
                </a:lnTo>
                <a:close/>
              </a:path>
            </a:pathLst>
          </a:custGeom>
          <a:solidFill>
            <a:srgbClr val="BECBD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Uptake</a:t>
            </a:r>
            <a:r>
              <a:rPr dirty="0" sz="2800" spc="-40"/>
              <a:t> </a:t>
            </a:r>
            <a:r>
              <a:rPr dirty="0" sz="2800" spc="-10"/>
              <a:t>Highlights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813950" y="1840150"/>
            <a:ext cx="3611879" cy="417385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00">
              <a:latin typeface="Times New Roman"/>
              <a:cs typeface="Times New Roman"/>
            </a:endParaRPr>
          </a:p>
          <a:p>
            <a:pPr marL="85725" marR="1323340">
              <a:lnSpc>
                <a:spcPct val="114999"/>
              </a:lnSpc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Municipal</a:t>
            </a:r>
            <a:r>
              <a:rPr dirty="0" sz="18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AI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 use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guidelines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39150" y="4653150"/>
            <a:ext cx="3611879" cy="1360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76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endParaRPr sz="1800">
              <a:latin typeface="Times New Roman"/>
              <a:cs typeface="Times New Roman"/>
            </a:endParaRPr>
          </a:p>
          <a:p>
            <a:pPr marL="85725" marR="226060">
              <a:lnSpc>
                <a:spcPct val="114999"/>
              </a:lnSpc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Communications</a:t>
            </a:r>
            <a:r>
              <a:rPr dirty="0" sz="1800" spc="-8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Services: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Town</a:t>
            </a:r>
            <a:r>
              <a:rPr dirty="0" sz="1800" spc="-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of</a:t>
            </a:r>
            <a:r>
              <a:rPr dirty="0" sz="18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Normal,</a:t>
            </a:r>
            <a:r>
              <a:rPr dirty="0" sz="18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IL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780000">
            <a:off x="1381870" y="2262879"/>
            <a:ext cx="1546274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64"/>
              </a:lnSpc>
            </a:pPr>
            <a:r>
              <a:rPr dirty="0" sz="2000">
                <a:solidFill>
                  <a:srgbClr val="595959"/>
                </a:solidFill>
                <a:latin typeface="Courier New"/>
                <a:cs typeface="Courier New"/>
              </a:rPr>
              <a:t>BOSTON,</a:t>
            </a:r>
            <a:r>
              <a:rPr dirty="0" sz="2000" spc="-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595959"/>
                </a:solidFill>
                <a:latin typeface="Courier New"/>
                <a:cs typeface="Courier New"/>
              </a:rPr>
              <a:t>MA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20400000">
            <a:off x="2355596" y="2922749"/>
            <a:ext cx="951469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0"/>
              </a:lnSpc>
            </a:pPr>
            <a:r>
              <a:rPr dirty="0" sz="2000" spc="-10">
                <a:solidFill>
                  <a:srgbClr val="595959"/>
                </a:solidFill>
                <a:latin typeface="Courier New"/>
                <a:cs typeface="Courier New"/>
              </a:rPr>
              <a:t>TEMPE,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0400000">
            <a:off x="3345143" y="2654355"/>
            <a:ext cx="39871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70"/>
              </a:lnSpc>
            </a:pPr>
            <a:r>
              <a:rPr dirty="0" sz="2000" spc="-25">
                <a:solidFill>
                  <a:srgbClr val="595959"/>
                </a:solidFill>
                <a:latin typeface="Courier New"/>
                <a:cs typeface="Courier New"/>
              </a:rPr>
              <a:t>AZ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1260000">
            <a:off x="865202" y="3175336"/>
            <a:ext cx="1399291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20"/>
              </a:lnSpc>
            </a:pPr>
            <a:r>
              <a:rPr dirty="0" baseline="1388" sz="3000">
                <a:solidFill>
                  <a:srgbClr val="595959"/>
                </a:solidFill>
                <a:latin typeface="Courier New"/>
                <a:cs typeface="Courier New"/>
              </a:rPr>
              <a:t>SAN</a:t>
            </a:r>
            <a:r>
              <a:rPr dirty="0" baseline="1388" sz="3000" spc="-67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Courier New"/>
                <a:cs typeface="Courier New"/>
              </a:rPr>
              <a:t>JOSE,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 rot="1260000">
            <a:off x="2285954" y="3539354"/>
            <a:ext cx="40018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39"/>
              </a:lnSpc>
            </a:pPr>
            <a:r>
              <a:rPr dirty="0" sz="2000" spc="-25">
                <a:solidFill>
                  <a:srgbClr val="595959"/>
                </a:solidFill>
                <a:latin typeface="Courier New"/>
                <a:cs typeface="Courier New"/>
              </a:rPr>
              <a:t>CA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 rot="21120000">
            <a:off x="2302868" y="3745507"/>
            <a:ext cx="1247864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2000" spc="-10">
                <a:solidFill>
                  <a:srgbClr val="595959"/>
                </a:solidFill>
                <a:latin typeface="Courier New"/>
                <a:cs typeface="Courier New"/>
              </a:rPr>
              <a:t>SEATTLE,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 rot="21120000">
            <a:off x="3631191" y="3606320"/>
            <a:ext cx="39871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70"/>
              </a:lnSpc>
            </a:pPr>
            <a:r>
              <a:rPr dirty="0" sz="2000" spc="-25">
                <a:solidFill>
                  <a:srgbClr val="595959"/>
                </a:solidFill>
                <a:latin typeface="Courier New"/>
                <a:cs typeface="Courier New"/>
              </a:rPr>
              <a:t>WA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 rot="180000">
            <a:off x="981749" y="4119431"/>
            <a:ext cx="2149926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64"/>
              </a:lnSpc>
            </a:pPr>
            <a:r>
              <a:rPr dirty="0" sz="2000">
                <a:solidFill>
                  <a:srgbClr val="595959"/>
                </a:solidFill>
                <a:latin typeface="Courier New"/>
                <a:cs typeface="Courier New"/>
              </a:rPr>
              <a:t>WENTZVILLE,</a:t>
            </a:r>
            <a:r>
              <a:rPr dirty="0" sz="2000" spc="-6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spc="-25">
                <a:solidFill>
                  <a:srgbClr val="595959"/>
                </a:solidFill>
                <a:latin typeface="Courier New"/>
                <a:cs typeface="Courier New"/>
              </a:rPr>
              <a:t>MO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9150" y="1809750"/>
            <a:ext cx="3611699" cy="2843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975" y="2374004"/>
            <a:ext cx="6950709" cy="73152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570"/>
              </a:lnSpc>
            </a:pPr>
            <a:r>
              <a:rPr dirty="0" sz="4800" b="1">
                <a:latin typeface="Courier New"/>
                <a:cs typeface="Courier New"/>
              </a:rPr>
              <a:t>Ethical</a:t>
            </a:r>
            <a:r>
              <a:rPr dirty="0" sz="4800" spc="-20" b="1">
                <a:latin typeface="Courier New"/>
                <a:cs typeface="Courier New"/>
              </a:rPr>
              <a:t> </a:t>
            </a:r>
            <a:r>
              <a:rPr dirty="0" sz="4800" b="1">
                <a:latin typeface="Courier New"/>
                <a:cs typeface="Courier New"/>
              </a:rPr>
              <a:t>&amp;</a:t>
            </a:r>
            <a:r>
              <a:rPr dirty="0" sz="4800" spc="-20" b="1">
                <a:latin typeface="Courier New"/>
                <a:cs typeface="Courier New"/>
              </a:rPr>
              <a:t> </a:t>
            </a:r>
            <a:r>
              <a:rPr dirty="0" sz="4800" spc="-10" b="1">
                <a:latin typeface="Courier New"/>
                <a:cs typeface="Courier New"/>
              </a:rPr>
              <a:t>Practical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5975" y="3105524"/>
            <a:ext cx="4390390" cy="73152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570"/>
              </a:lnSpc>
            </a:pPr>
            <a:r>
              <a:rPr dirty="0" sz="4800" spc="-10" b="1">
                <a:latin typeface="Courier New"/>
                <a:cs typeface="Courier New"/>
              </a:rPr>
              <a:t>Implications</a:t>
            </a:r>
            <a:endParaRPr sz="4800">
              <a:latin typeface="Courier New"/>
              <a:cs typeface="Courier Ne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174" y="5046378"/>
            <a:ext cx="890299" cy="8902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Ethical/Practical</a:t>
            </a:r>
            <a:r>
              <a:rPr dirty="0" sz="2800" spc="-95"/>
              <a:t> </a:t>
            </a:r>
            <a:r>
              <a:rPr dirty="0" sz="2800" spc="-10"/>
              <a:t>Implications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931946" y="1774792"/>
            <a:ext cx="6229985" cy="3951604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605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>
                <a:latin typeface="Courier New"/>
                <a:cs typeface="Courier New"/>
              </a:rPr>
              <a:t>Data</a:t>
            </a:r>
            <a:r>
              <a:rPr dirty="0" sz="2800" spc="-20">
                <a:latin typeface="Courier New"/>
                <a:cs typeface="Courier New"/>
              </a:rPr>
              <a:t> </a:t>
            </a:r>
            <a:r>
              <a:rPr dirty="0" sz="2800" spc="-10">
                <a:latin typeface="Courier New"/>
                <a:cs typeface="Courier New"/>
              </a:rPr>
              <a:t>Privacy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>
                <a:latin typeface="Courier New"/>
                <a:cs typeface="Courier New"/>
              </a:rPr>
              <a:t>Inequitable</a:t>
            </a:r>
            <a:r>
              <a:rPr dirty="0" sz="2800" spc="-55">
                <a:latin typeface="Courier New"/>
                <a:cs typeface="Courier New"/>
              </a:rPr>
              <a:t> </a:t>
            </a:r>
            <a:r>
              <a:rPr dirty="0" sz="2800" spc="-10">
                <a:latin typeface="Courier New"/>
                <a:cs typeface="Courier New"/>
              </a:rPr>
              <a:t>outcomes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5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 spc="-10">
                <a:latin typeface="Courier New"/>
                <a:cs typeface="Courier New"/>
              </a:rPr>
              <a:t>Transparency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5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 spc="-10">
                <a:latin typeface="Courier New"/>
                <a:cs typeface="Courier New"/>
              </a:rPr>
              <a:t>Accountability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5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>
                <a:latin typeface="Courier New"/>
                <a:cs typeface="Courier New"/>
              </a:rPr>
              <a:t>Displacement</a:t>
            </a:r>
            <a:r>
              <a:rPr dirty="0" sz="2800" spc="-45">
                <a:latin typeface="Courier New"/>
                <a:cs typeface="Courier New"/>
              </a:rPr>
              <a:t> </a:t>
            </a:r>
            <a:r>
              <a:rPr dirty="0" sz="2800">
                <a:latin typeface="Courier New"/>
                <a:cs typeface="Courier New"/>
              </a:rPr>
              <a:t>of</a:t>
            </a:r>
            <a:r>
              <a:rPr dirty="0" sz="2800" spc="-35">
                <a:latin typeface="Courier New"/>
                <a:cs typeface="Courier New"/>
              </a:rPr>
              <a:t> </a:t>
            </a:r>
            <a:r>
              <a:rPr dirty="0" sz="2800" spc="-20">
                <a:latin typeface="Courier New"/>
                <a:cs typeface="Courier New"/>
              </a:rPr>
              <a:t>jobs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 spc="-10">
                <a:latin typeface="Courier New"/>
                <a:cs typeface="Courier New"/>
              </a:rPr>
              <a:t>Over-</a:t>
            </a:r>
            <a:r>
              <a:rPr dirty="0" sz="2800">
                <a:latin typeface="Courier New"/>
                <a:cs typeface="Courier New"/>
              </a:rPr>
              <a:t>reliance</a:t>
            </a:r>
            <a:r>
              <a:rPr dirty="0" sz="2800" spc="-25">
                <a:latin typeface="Courier New"/>
                <a:cs typeface="Courier New"/>
              </a:rPr>
              <a:t> </a:t>
            </a:r>
            <a:r>
              <a:rPr dirty="0" sz="2800">
                <a:latin typeface="Courier New"/>
                <a:cs typeface="Courier New"/>
              </a:rPr>
              <a:t>on</a:t>
            </a:r>
            <a:r>
              <a:rPr dirty="0" sz="2800" spc="-10">
                <a:latin typeface="Courier New"/>
                <a:cs typeface="Courier New"/>
              </a:rPr>
              <a:t> technology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5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>
                <a:latin typeface="Courier New"/>
                <a:cs typeface="Courier New"/>
              </a:rPr>
              <a:t>Access</a:t>
            </a:r>
            <a:r>
              <a:rPr dirty="0" sz="2800" spc="-35">
                <a:latin typeface="Courier New"/>
                <a:cs typeface="Courier New"/>
              </a:rPr>
              <a:t> </a:t>
            </a:r>
            <a:r>
              <a:rPr dirty="0" sz="2800">
                <a:latin typeface="Courier New"/>
                <a:cs typeface="Courier New"/>
              </a:rPr>
              <a:t>and</a:t>
            </a:r>
            <a:r>
              <a:rPr dirty="0" sz="2800" spc="-20">
                <a:latin typeface="Courier New"/>
                <a:cs typeface="Courier New"/>
              </a:rPr>
              <a:t> </a:t>
            </a:r>
            <a:r>
              <a:rPr dirty="0" sz="2800" spc="-10">
                <a:latin typeface="Courier New"/>
                <a:cs typeface="Courier New"/>
              </a:rPr>
              <a:t>Inclusion</a:t>
            </a:r>
            <a:endParaRPr sz="2800">
              <a:latin typeface="Courier New"/>
              <a:cs typeface="Courier New"/>
            </a:endParaRPr>
          </a:p>
          <a:p>
            <a:pPr marL="455930" indent="-443230">
              <a:lnSpc>
                <a:spcPct val="100000"/>
              </a:lnSpc>
              <a:spcBef>
                <a:spcPts val="505"/>
              </a:spcBef>
              <a:buFont typeface="Arial"/>
              <a:buChar char="●"/>
              <a:tabLst>
                <a:tab pos="455930" algn="l"/>
              </a:tabLst>
            </a:pPr>
            <a:r>
              <a:rPr dirty="0" sz="2800">
                <a:latin typeface="Courier New"/>
                <a:cs typeface="Courier New"/>
              </a:rPr>
              <a:t>Environmental</a:t>
            </a:r>
            <a:r>
              <a:rPr dirty="0" sz="2800" spc="-75">
                <a:latin typeface="Courier New"/>
                <a:cs typeface="Courier New"/>
              </a:rPr>
              <a:t> </a:t>
            </a:r>
            <a:r>
              <a:rPr dirty="0" sz="2800" spc="-10">
                <a:latin typeface="Courier New"/>
                <a:cs typeface="Courier New"/>
              </a:rPr>
              <a:t>Impact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Data</a:t>
            </a:r>
            <a:r>
              <a:rPr dirty="0" sz="2800" spc="-20"/>
              <a:t> </a:t>
            </a:r>
            <a:r>
              <a:rPr dirty="0" sz="2800" spc="-10"/>
              <a:t>Privacy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900" y="1976147"/>
            <a:ext cx="3649499" cy="36494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66646" y="1791118"/>
            <a:ext cx="394335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9575" marR="508000" indent="-397510">
              <a:lnSpc>
                <a:spcPct val="120000"/>
              </a:lnSpc>
              <a:spcBef>
                <a:spcPts val="100"/>
              </a:spcBef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Facial</a:t>
            </a:r>
            <a:r>
              <a:rPr dirty="0" sz="2200" spc="-11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10">
                <a:solidFill>
                  <a:srgbClr val="535353"/>
                </a:solidFill>
                <a:latin typeface="Courier New"/>
                <a:cs typeface="Courier New"/>
              </a:rPr>
              <a:t>Recognition </a:t>
            </a:r>
            <a:r>
              <a:rPr dirty="0" sz="2200" spc="-20">
                <a:solidFill>
                  <a:srgbClr val="535353"/>
                </a:solidFill>
                <a:latin typeface="Courier New"/>
                <a:cs typeface="Courier New"/>
              </a:rPr>
              <a:t>Data</a:t>
            </a:r>
            <a:endParaRPr sz="2200">
              <a:latin typeface="Courier New"/>
              <a:cs typeface="Courier New"/>
            </a:endParaRPr>
          </a:p>
          <a:p>
            <a:pPr marL="409575" indent="-396875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License</a:t>
            </a:r>
            <a:r>
              <a:rPr dirty="0" sz="2200" spc="-11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Plate</a:t>
            </a:r>
            <a:r>
              <a:rPr dirty="0" sz="2200" spc="-11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10">
                <a:solidFill>
                  <a:srgbClr val="535353"/>
                </a:solidFill>
                <a:latin typeface="Courier New"/>
                <a:cs typeface="Courier New"/>
              </a:rPr>
              <a:t>Readers</a:t>
            </a:r>
            <a:endParaRPr sz="2200">
              <a:latin typeface="Courier New"/>
              <a:cs typeface="Courier New"/>
            </a:endParaRPr>
          </a:p>
          <a:p>
            <a:pPr marL="409575" marR="508000" indent="-397510">
              <a:lnSpc>
                <a:spcPct val="120000"/>
              </a:lnSpc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Google</a:t>
            </a:r>
            <a:r>
              <a:rPr dirty="0" sz="2200" spc="-11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Street</a:t>
            </a:r>
            <a:r>
              <a:rPr dirty="0" sz="2200" spc="-11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20">
                <a:solidFill>
                  <a:srgbClr val="535353"/>
                </a:solidFill>
                <a:latin typeface="Courier New"/>
                <a:cs typeface="Courier New"/>
              </a:rPr>
              <a:t>View </a:t>
            </a:r>
            <a:r>
              <a:rPr dirty="0" sz="2200" spc="-10">
                <a:solidFill>
                  <a:srgbClr val="535353"/>
                </a:solidFill>
                <a:latin typeface="Courier New"/>
                <a:cs typeface="Courier New"/>
              </a:rPr>
              <a:t>Images</a:t>
            </a:r>
            <a:endParaRPr sz="2200">
              <a:latin typeface="Courier New"/>
              <a:cs typeface="Courier New"/>
            </a:endParaRPr>
          </a:p>
          <a:p>
            <a:pPr marL="409575" indent="-396875">
              <a:lnSpc>
                <a:spcPct val="100000"/>
              </a:lnSpc>
              <a:spcBef>
                <a:spcPts val="530"/>
              </a:spcBef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Social</a:t>
            </a:r>
            <a:r>
              <a:rPr dirty="0" sz="2200" spc="-105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Media</a:t>
            </a:r>
            <a:r>
              <a:rPr dirty="0" sz="2200" spc="-10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20">
                <a:solidFill>
                  <a:srgbClr val="535353"/>
                </a:solidFill>
                <a:latin typeface="Courier New"/>
                <a:cs typeface="Courier New"/>
              </a:rPr>
              <a:t>Data</a:t>
            </a:r>
            <a:endParaRPr sz="2200">
              <a:latin typeface="Courier New"/>
              <a:cs typeface="Courier New"/>
            </a:endParaRPr>
          </a:p>
          <a:p>
            <a:pPr marL="409575" indent="-396875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Mobile</a:t>
            </a:r>
            <a:r>
              <a:rPr dirty="0" sz="2200" spc="-13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Location</a:t>
            </a:r>
            <a:r>
              <a:rPr dirty="0" sz="2200" spc="-13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20">
                <a:solidFill>
                  <a:srgbClr val="535353"/>
                </a:solidFill>
                <a:latin typeface="Courier New"/>
                <a:cs typeface="Courier New"/>
              </a:rPr>
              <a:t>Data</a:t>
            </a:r>
            <a:endParaRPr sz="2200">
              <a:latin typeface="Courier New"/>
              <a:cs typeface="Courier New"/>
            </a:endParaRPr>
          </a:p>
          <a:p>
            <a:pPr marL="409575" indent="-396875">
              <a:lnSpc>
                <a:spcPct val="100000"/>
              </a:lnSpc>
              <a:spcBef>
                <a:spcPts val="530"/>
              </a:spcBef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Public</a:t>
            </a:r>
            <a:r>
              <a:rPr dirty="0" sz="2200" spc="-65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25">
                <a:solidFill>
                  <a:srgbClr val="535353"/>
                </a:solidFill>
                <a:latin typeface="Courier New"/>
                <a:cs typeface="Courier New"/>
              </a:rPr>
              <a:t>Wi-</a:t>
            </a: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Fi</a:t>
            </a:r>
            <a:r>
              <a:rPr dirty="0" sz="2200" spc="-65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20">
                <a:solidFill>
                  <a:srgbClr val="535353"/>
                </a:solidFill>
                <a:latin typeface="Courier New"/>
                <a:cs typeface="Courier New"/>
              </a:rPr>
              <a:t>Data</a:t>
            </a:r>
            <a:endParaRPr sz="2200">
              <a:latin typeface="Courier New"/>
              <a:cs typeface="Courier New"/>
            </a:endParaRPr>
          </a:p>
          <a:p>
            <a:pPr marL="409575" marR="675640" indent="-397510">
              <a:lnSpc>
                <a:spcPct val="120000"/>
              </a:lnSpc>
              <a:buFont typeface="Arial"/>
              <a:buChar char="●"/>
              <a:tabLst>
                <a:tab pos="409575" algn="l"/>
              </a:tabLst>
            </a:pP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Drones</a:t>
            </a:r>
            <a:r>
              <a:rPr dirty="0" sz="2200" spc="-85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>
                <a:solidFill>
                  <a:srgbClr val="535353"/>
                </a:solidFill>
                <a:latin typeface="Courier New"/>
                <a:cs typeface="Courier New"/>
              </a:rPr>
              <a:t>and</a:t>
            </a:r>
            <a:r>
              <a:rPr dirty="0" sz="2200" spc="-8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dirty="0" sz="2200" spc="-10">
                <a:solidFill>
                  <a:srgbClr val="535353"/>
                </a:solidFill>
                <a:latin typeface="Courier New"/>
                <a:cs typeface="Courier New"/>
              </a:rPr>
              <a:t>Aerial Surveillance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Inequitable</a:t>
            </a:r>
            <a:r>
              <a:rPr dirty="0" sz="2800" spc="-55"/>
              <a:t> </a:t>
            </a:r>
            <a:r>
              <a:rPr dirty="0" sz="2800" spc="-10"/>
              <a:t>Outcomes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261349" y="1929819"/>
            <a:ext cx="3729990" cy="339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marR="1102360" indent="-4127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</a:tabLst>
            </a:pPr>
            <a:r>
              <a:rPr dirty="0" sz="2400" spc="-10">
                <a:latin typeface="Courier New"/>
                <a:cs typeface="Courier New"/>
              </a:rPr>
              <a:t>Perpetuating Inequalities</a:t>
            </a:r>
            <a:endParaRPr sz="2400">
              <a:latin typeface="Courier New"/>
              <a:cs typeface="Courier New"/>
            </a:endParaRPr>
          </a:p>
          <a:p>
            <a:pPr marL="424815" marR="371475" indent="-412750">
              <a:lnSpc>
                <a:spcPct val="114999"/>
              </a:lnSpc>
              <a:buFont typeface="Arial"/>
              <a:buChar char="●"/>
              <a:tabLst>
                <a:tab pos="424815" algn="l"/>
              </a:tabLst>
            </a:pPr>
            <a:r>
              <a:rPr dirty="0" sz="2400">
                <a:latin typeface="Courier New"/>
                <a:cs typeface="Courier New"/>
              </a:rPr>
              <a:t>Misallocation</a:t>
            </a:r>
            <a:r>
              <a:rPr dirty="0" sz="2400" spc="-75">
                <a:latin typeface="Courier New"/>
                <a:cs typeface="Courier New"/>
              </a:rPr>
              <a:t> </a:t>
            </a:r>
            <a:r>
              <a:rPr dirty="0" sz="2400" spc="-25">
                <a:latin typeface="Courier New"/>
                <a:cs typeface="Courier New"/>
              </a:rPr>
              <a:t>of </a:t>
            </a:r>
            <a:r>
              <a:rPr dirty="0" sz="2400" spc="-10">
                <a:latin typeface="Courier New"/>
                <a:cs typeface="Courier New"/>
              </a:rPr>
              <a:t>Resources</a:t>
            </a:r>
            <a:endParaRPr sz="2400">
              <a:latin typeface="Courier New"/>
              <a:cs typeface="Courier New"/>
            </a:endParaRPr>
          </a:p>
          <a:p>
            <a:pPr marL="424815" marR="1285240" indent="-412750">
              <a:lnSpc>
                <a:spcPct val="114999"/>
              </a:lnSpc>
              <a:buFont typeface="Arial"/>
              <a:buChar char="●"/>
              <a:tabLst>
                <a:tab pos="424815" algn="l"/>
              </a:tabLst>
            </a:pPr>
            <a:r>
              <a:rPr dirty="0" sz="2400">
                <a:latin typeface="Courier New"/>
                <a:cs typeface="Courier New"/>
              </a:rPr>
              <a:t>Impact</a:t>
            </a:r>
            <a:r>
              <a:rPr dirty="0" sz="2400" spc="-30">
                <a:latin typeface="Courier New"/>
                <a:cs typeface="Courier New"/>
              </a:rPr>
              <a:t> </a:t>
            </a:r>
            <a:r>
              <a:rPr dirty="0" sz="2400" spc="-25">
                <a:latin typeface="Courier New"/>
                <a:cs typeface="Courier New"/>
              </a:rPr>
              <a:t>on </a:t>
            </a:r>
            <a:r>
              <a:rPr dirty="0" sz="2400" spc="-10">
                <a:latin typeface="Courier New"/>
                <a:cs typeface="Courier New"/>
              </a:rPr>
              <a:t>Communities</a:t>
            </a:r>
            <a:endParaRPr sz="2400">
              <a:latin typeface="Courier New"/>
              <a:cs typeface="Courier New"/>
            </a:endParaRPr>
          </a:p>
          <a:p>
            <a:pPr marL="424815" marR="5080" indent="-412750">
              <a:lnSpc>
                <a:spcPct val="114999"/>
              </a:lnSpc>
              <a:buFont typeface="Arial"/>
              <a:buChar char="●"/>
              <a:tabLst>
                <a:tab pos="424815" algn="l"/>
              </a:tabLst>
            </a:pPr>
            <a:r>
              <a:rPr dirty="0" sz="2400" spc="-10">
                <a:latin typeface="Courier New"/>
                <a:cs typeface="Courier New"/>
              </a:rPr>
              <a:t>Long-</a:t>
            </a:r>
            <a:r>
              <a:rPr dirty="0" sz="2400">
                <a:latin typeface="Courier New"/>
                <a:cs typeface="Courier New"/>
              </a:rPr>
              <a:t>Term</a:t>
            </a:r>
            <a:r>
              <a:rPr dirty="0" sz="2400" spc="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Planning Consequences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575" y="1923850"/>
            <a:ext cx="3730752" cy="35879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Transparency</a:t>
            </a:r>
            <a:r>
              <a:rPr dirty="0" sz="2800" spc="-50"/>
              <a:t> </a:t>
            </a:r>
            <a:r>
              <a:rPr dirty="0" sz="2800"/>
              <a:t>and</a:t>
            </a:r>
            <a:r>
              <a:rPr dirty="0" sz="2800" spc="-35"/>
              <a:t> </a:t>
            </a:r>
            <a:r>
              <a:rPr dirty="0" sz="2800" spc="-10"/>
              <a:t>explainability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351249" y="2001744"/>
            <a:ext cx="3364229" cy="254952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530"/>
              </a:spcBef>
              <a:buFont typeface="Arial"/>
              <a:buChar char="●"/>
              <a:tabLst>
                <a:tab pos="424815" algn="l"/>
              </a:tabLst>
            </a:pPr>
            <a:r>
              <a:rPr dirty="0" sz="2400">
                <a:latin typeface="Courier New"/>
                <a:cs typeface="Courier New"/>
              </a:rPr>
              <a:t>Public</a:t>
            </a:r>
            <a:r>
              <a:rPr dirty="0" sz="2400" spc="-30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Trust</a:t>
            </a:r>
            <a:endParaRPr sz="2400">
              <a:latin typeface="Courier New"/>
              <a:cs typeface="Courier New"/>
            </a:endParaRPr>
          </a:p>
          <a:p>
            <a:pPr marL="424815" marR="553720" indent="-412750">
              <a:lnSpc>
                <a:spcPct val="114999"/>
              </a:lnSpc>
              <a:buFont typeface="Arial"/>
              <a:buChar char="●"/>
              <a:tabLst>
                <a:tab pos="424815" algn="l"/>
              </a:tabLst>
            </a:pPr>
            <a:r>
              <a:rPr dirty="0" sz="2400" spc="-10">
                <a:latin typeface="Courier New"/>
                <a:cs typeface="Courier New"/>
              </a:rPr>
              <a:t>Decision Justification</a:t>
            </a:r>
            <a:endParaRPr sz="2400">
              <a:latin typeface="Courier New"/>
              <a:cs typeface="Courier New"/>
            </a:endParaRPr>
          </a:p>
          <a:p>
            <a:pPr marL="424815" indent="-412115">
              <a:lnSpc>
                <a:spcPct val="100000"/>
              </a:lnSpc>
              <a:spcBef>
                <a:spcPts val="430"/>
              </a:spcBef>
              <a:buFont typeface="Arial"/>
              <a:buChar char="●"/>
              <a:tabLst>
                <a:tab pos="424815" algn="l"/>
              </a:tabLst>
            </a:pPr>
            <a:r>
              <a:rPr dirty="0" sz="2400">
                <a:latin typeface="Courier New"/>
                <a:cs typeface="Courier New"/>
              </a:rPr>
              <a:t>Bias</a:t>
            </a:r>
            <a:r>
              <a:rPr dirty="0" sz="2400" spc="-20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Detection</a:t>
            </a:r>
            <a:endParaRPr sz="2400">
              <a:latin typeface="Courier New"/>
              <a:cs typeface="Courier New"/>
            </a:endParaRPr>
          </a:p>
          <a:p>
            <a:pPr marL="424815" indent="-412115">
              <a:lnSpc>
                <a:spcPct val="100000"/>
              </a:lnSpc>
              <a:spcBef>
                <a:spcPts val="434"/>
              </a:spcBef>
              <a:buFont typeface="Arial"/>
              <a:buChar char="●"/>
              <a:tabLst>
                <a:tab pos="424815" algn="l"/>
              </a:tabLst>
            </a:pPr>
            <a:r>
              <a:rPr dirty="0" sz="2400">
                <a:latin typeface="Courier New"/>
                <a:cs typeface="Courier New"/>
              </a:rPr>
              <a:t>Legal</a:t>
            </a:r>
            <a:r>
              <a:rPr dirty="0" sz="2400" spc="-2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Compliance</a:t>
            </a:r>
            <a:endParaRPr sz="2400">
              <a:latin typeface="Courier New"/>
              <a:cs typeface="Courier New"/>
            </a:endParaRPr>
          </a:p>
          <a:p>
            <a:pPr marL="424815" indent="-412115">
              <a:lnSpc>
                <a:spcPct val="100000"/>
              </a:lnSpc>
              <a:spcBef>
                <a:spcPts val="430"/>
              </a:spcBef>
              <a:buFont typeface="Arial"/>
              <a:buChar char="●"/>
              <a:tabLst>
                <a:tab pos="424815" algn="l"/>
              </a:tabLst>
            </a:pPr>
            <a:r>
              <a:rPr dirty="0" sz="2400">
                <a:latin typeface="Courier New"/>
                <a:cs typeface="Courier New"/>
              </a:rPr>
              <a:t>Error</a:t>
            </a:r>
            <a:r>
              <a:rPr dirty="0" sz="2400" spc="-2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Correction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9874" y="1780025"/>
            <a:ext cx="3611879" cy="36118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33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Strategies</a:t>
            </a:r>
            <a:r>
              <a:rPr dirty="0" sz="2800" spc="-45"/>
              <a:t> </a:t>
            </a:r>
            <a:r>
              <a:rPr dirty="0" sz="2800"/>
              <a:t>for</a:t>
            </a:r>
            <a:r>
              <a:rPr dirty="0" sz="2800" spc="-35"/>
              <a:t> </a:t>
            </a:r>
            <a:r>
              <a:rPr dirty="0" sz="2800"/>
              <a:t>Ethical</a:t>
            </a:r>
            <a:r>
              <a:rPr dirty="0" sz="2800" spc="-30"/>
              <a:t> </a:t>
            </a:r>
            <a:r>
              <a:rPr dirty="0" sz="2800" spc="-25"/>
              <a:t>AI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9875" y="1778174"/>
            <a:ext cx="3666743" cy="366674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9658" y="1907813"/>
            <a:ext cx="4019550" cy="368871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4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>
                <a:latin typeface="Courier New"/>
                <a:cs typeface="Courier New"/>
              </a:rPr>
              <a:t>Be</a:t>
            </a:r>
            <a:r>
              <a:rPr dirty="0" sz="1900" spc="-10">
                <a:latin typeface="Courier New"/>
                <a:cs typeface="Courier New"/>
              </a:rPr>
              <a:t> informed</a:t>
            </a:r>
            <a:endParaRPr sz="1900">
              <a:latin typeface="Courier New"/>
              <a:cs typeface="Courier New"/>
            </a:endParaRPr>
          </a:p>
          <a:p>
            <a:pPr marL="386715" indent="-374015">
              <a:lnSpc>
                <a:spcPct val="100000"/>
              </a:lnSpc>
              <a:spcBef>
                <a:spcPts val="345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>
                <a:latin typeface="Courier New"/>
                <a:cs typeface="Courier New"/>
              </a:rPr>
              <a:t>Be</a:t>
            </a:r>
            <a:r>
              <a:rPr dirty="0" sz="1900" spc="-10">
                <a:latin typeface="Courier New"/>
                <a:cs typeface="Courier New"/>
              </a:rPr>
              <a:t> intentional</a:t>
            </a:r>
            <a:endParaRPr sz="1900">
              <a:latin typeface="Courier New"/>
              <a:cs typeface="Courier New"/>
            </a:endParaRPr>
          </a:p>
          <a:p>
            <a:pPr marL="386715" marR="584200" indent="-374650">
              <a:lnSpc>
                <a:spcPct val="114999"/>
              </a:lnSpc>
              <a:buFont typeface="Arial"/>
              <a:buChar char="●"/>
              <a:tabLst>
                <a:tab pos="386715" algn="l"/>
              </a:tabLst>
            </a:pPr>
            <a:r>
              <a:rPr dirty="0" sz="1900">
                <a:latin typeface="Courier New"/>
                <a:cs typeface="Courier New"/>
              </a:rPr>
              <a:t>Regular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audits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of</a:t>
            </a:r>
            <a:r>
              <a:rPr dirty="0" sz="1900" spc="-25">
                <a:latin typeface="Courier New"/>
                <a:cs typeface="Courier New"/>
              </a:rPr>
              <a:t> AI </a:t>
            </a:r>
            <a:r>
              <a:rPr dirty="0" sz="1900">
                <a:latin typeface="Courier New"/>
                <a:cs typeface="Courier New"/>
              </a:rPr>
              <a:t>systems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to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detect</a:t>
            </a:r>
            <a:r>
              <a:rPr dirty="0" sz="1900" spc="-25">
                <a:latin typeface="Courier New"/>
                <a:cs typeface="Courier New"/>
              </a:rPr>
              <a:t> and </a:t>
            </a:r>
            <a:r>
              <a:rPr dirty="0" sz="1900">
                <a:latin typeface="Courier New"/>
                <a:cs typeface="Courier New"/>
              </a:rPr>
              <a:t>correct</a:t>
            </a:r>
            <a:r>
              <a:rPr dirty="0" sz="1900" spc="-45">
                <a:latin typeface="Courier New"/>
                <a:cs typeface="Courier New"/>
              </a:rPr>
              <a:t> </a:t>
            </a:r>
            <a:r>
              <a:rPr dirty="0" sz="1900" spc="-20">
                <a:latin typeface="Courier New"/>
                <a:cs typeface="Courier New"/>
              </a:rPr>
              <a:t>bias</a:t>
            </a:r>
            <a:endParaRPr sz="1900">
              <a:latin typeface="Courier New"/>
              <a:cs typeface="Courier New"/>
            </a:endParaRPr>
          </a:p>
          <a:p>
            <a:pPr marL="386715" marR="439420" indent="-374650">
              <a:lnSpc>
                <a:spcPct val="114999"/>
              </a:lnSpc>
              <a:buFont typeface="Arial"/>
              <a:buChar char="●"/>
              <a:tabLst>
                <a:tab pos="386715" algn="l"/>
              </a:tabLst>
            </a:pPr>
            <a:r>
              <a:rPr dirty="0" sz="1900">
                <a:latin typeface="Courier New"/>
                <a:cs typeface="Courier New"/>
              </a:rPr>
              <a:t>Robust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data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10">
                <a:latin typeface="Courier New"/>
                <a:cs typeface="Courier New"/>
              </a:rPr>
              <a:t>protection measures</a:t>
            </a:r>
            <a:endParaRPr sz="1900">
              <a:latin typeface="Courier New"/>
              <a:cs typeface="Courier New"/>
            </a:endParaRPr>
          </a:p>
          <a:p>
            <a:pPr marL="386715" marR="5080" indent="-374650">
              <a:lnSpc>
                <a:spcPct val="114999"/>
              </a:lnSpc>
              <a:buFont typeface="Arial"/>
              <a:buChar char="●"/>
              <a:tabLst>
                <a:tab pos="386715" algn="l"/>
              </a:tabLst>
            </a:pPr>
            <a:r>
              <a:rPr dirty="0" sz="1900">
                <a:latin typeface="Courier New"/>
                <a:cs typeface="Courier New"/>
              </a:rPr>
              <a:t>Transparent</a:t>
            </a:r>
            <a:r>
              <a:rPr dirty="0" sz="1900" spc="-55">
                <a:latin typeface="Courier New"/>
                <a:cs typeface="Courier New"/>
              </a:rPr>
              <a:t> </a:t>
            </a:r>
            <a:r>
              <a:rPr dirty="0" sz="1900" spc="-10">
                <a:latin typeface="Courier New"/>
                <a:cs typeface="Courier New"/>
              </a:rPr>
              <a:t>communication </a:t>
            </a:r>
            <a:r>
              <a:rPr dirty="0" sz="1900">
                <a:latin typeface="Courier New"/>
                <a:cs typeface="Courier New"/>
              </a:rPr>
              <a:t>about</a:t>
            </a:r>
            <a:r>
              <a:rPr dirty="0" sz="1900" spc="-2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AI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use</a:t>
            </a:r>
            <a:r>
              <a:rPr dirty="0" sz="1900" spc="-2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with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 spc="-25">
                <a:latin typeface="Courier New"/>
                <a:cs typeface="Courier New"/>
              </a:rPr>
              <a:t>the </a:t>
            </a:r>
            <a:r>
              <a:rPr dirty="0" sz="1900" spc="-10">
                <a:latin typeface="Courier New"/>
                <a:cs typeface="Courier New"/>
              </a:rPr>
              <a:t>public</a:t>
            </a:r>
            <a:endParaRPr sz="1900">
              <a:latin typeface="Courier New"/>
              <a:cs typeface="Courier New"/>
            </a:endParaRPr>
          </a:p>
          <a:p>
            <a:pPr marL="386715" indent="-374015">
              <a:lnSpc>
                <a:spcPct val="100000"/>
              </a:lnSpc>
              <a:spcBef>
                <a:spcPts val="340"/>
              </a:spcBef>
              <a:buFont typeface="Arial"/>
              <a:buChar char="●"/>
              <a:tabLst>
                <a:tab pos="386715" algn="l"/>
              </a:tabLst>
            </a:pPr>
            <a:r>
              <a:rPr dirty="0" sz="1900">
                <a:latin typeface="Courier New"/>
                <a:cs typeface="Courier New"/>
              </a:rPr>
              <a:t>Role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of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 spc="-10">
                <a:latin typeface="Courier New"/>
                <a:cs typeface="Courier New"/>
              </a:rPr>
              <a:t>evaluation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63805" y="2283887"/>
            <a:ext cx="3623310" cy="220281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71475" marR="5080" indent="-359410">
              <a:lnSpc>
                <a:spcPts val="1839"/>
              </a:lnSpc>
              <a:spcBef>
                <a:spcPts val="325"/>
              </a:spcBef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latin typeface="Courier New"/>
                <a:cs typeface="Courier New"/>
              </a:rPr>
              <a:t>Relinquish</a:t>
            </a:r>
            <a:r>
              <a:rPr dirty="0" sz="1700" spc="-155">
                <a:latin typeface="Courier New"/>
                <a:cs typeface="Courier New"/>
              </a:rPr>
              <a:t> </a:t>
            </a:r>
            <a:r>
              <a:rPr dirty="0" sz="1700" spc="-10">
                <a:latin typeface="Courier New"/>
                <a:cs typeface="Courier New"/>
              </a:rPr>
              <a:t>decisionmaking authority</a:t>
            </a:r>
            <a:endParaRPr sz="1700">
              <a:latin typeface="Courier New"/>
              <a:cs typeface="Courier New"/>
            </a:endParaRPr>
          </a:p>
          <a:p>
            <a:pPr marL="371475" marR="5080" indent="-359410">
              <a:lnSpc>
                <a:spcPts val="1839"/>
              </a:lnSpc>
              <a:spcBef>
                <a:spcPts val="745"/>
              </a:spcBef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latin typeface="Courier New"/>
                <a:cs typeface="Courier New"/>
              </a:rPr>
              <a:t>Use</a:t>
            </a:r>
            <a:r>
              <a:rPr dirty="0" sz="1700" spc="-80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without</a:t>
            </a:r>
            <a:r>
              <a:rPr dirty="0" sz="1700" spc="-75">
                <a:latin typeface="Courier New"/>
                <a:cs typeface="Courier New"/>
              </a:rPr>
              <a:t> </a:t>
            </a:r>
            <a:r>
              <a:rPr dirty="0" sz="1700" spc="-10">
                <a:latin typeface="Courier New"/>
                <a:cs typeface="Courier New"/>
              </a:rPr>
              <a:t>checking </a:t>
            </a:r>
            <a:r>
              <a:rPr dirty="0" sz="1700">
                <a:latin typeface="Courier New"/>
                <a:cs typeface="Courier New"/>
              </a:rPr>
              <a:t>outputs</a:t>
            </a:r>
            <a:r>
              <a:rPr dirty="0" sz="1700" spc="-100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or</a:t>
            </a:r>
            <a:r>
              <a:rPr dirty="0" sz="1700" spc="-95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disclosing</a:t>
            </a:r>
            <a:r>
              <a:rPr dirty="0" sz="1700" spc="-95">
                <a:latin typeface="Courier New"/>
                <a:cs typeface="Courier New"/>
              </a:rPr>
              <a:t> </a:t>
            </a:r>
            <a:r>
              <a:rPr dirty="0" sz="1700" spc="-25">
                <a:latin typeface="Courier New"/>
                <a:cs typeface="Courier New"/>
              </a:rPr>
              <a:t>use</a:t>
            </a:r>
            <a:endParaRPr sz="1700">
              <a:latin typeface="Courier New"/>
              <a:cs typeface="Courier New"/>
            </a:endParaRPr>
          </a:p>
          <a:p>
            <a:pPr marL="371475" marR="5080" indent="-359410">
              <a:lnSpc>
                <a:spcPts val="1839"/>
              </a:lnSpc>
              <a:spcBef>
                <a:spcPts val="740"/>
              </a:spcBef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latin typeface="Courier New"/>
                <a:cs typeface="Courier New"/>
              </a:rPr>
              <a:t>Use</a:t>
            </a:r>
            <a:r>
              <a:rPr dirty="0" sz="1700" spc="-45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a</a:t>
            </a:r>
            <a:r>
              <a:rPr dirty="0" sz="1700" spc="-40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tool</a:t>
            </a:r>
            <a:r>
              <a:rPr dirty="0" sz="1700" spc="-40">
                <a:latin typeface="Courier New"/>
                <a:cs typeface="Courier New"/>
              </a:rPr>
              <a:t> </a:t>
            </a:r>
            <a:r>
              <a:rPr dirty="0" sz="1700" spc="-10">
                <a:latin typeface="Courier New"/>
                <a:cs typeface="Courier New"/>
              </a:rPr>
              <a:t>without </a:t>
            </a:r>
            <a:r>
              <a:rPr dirty="0" sz="1700">
                <a:latin typeface="Courier New"/>
                <a:cs typeface="Courier New"/>
              </a:rPr>
              <a:t>baseline</a:t>
            </a:r>
            <a:r>
              <a:rPr dirty="0" sz="1700" spc="-165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understanding</a:t>
            </a:r>
            <a:r>
              <a:rPr dirty="0" sz="1700" spc="-160">
                <a:latin typeface="Courier New"/>
                <a:cs typeface="Courier New"/>
              </a:rPr>
              <a:t> </a:t>
            </a:r>
            <a:r>
              <a:rPr dirty="0" sz="1700" spc="-35">
                <a:latin typeface="Courier New"/>
                <a:cs typeface="Courier New"/>
              </a:rPr>
              <a:t>of </a:t>
            </a:r>
            <a:r>
              <a:rPr dirty="0" sz="1700">
                <a:latin typeface="Courier New"/>
                <a:cs typeface="Courier New"/>
              </a:rPr>
              <a:t>how</a:t>
            </a:r>
            <a:r>
              <a:rPr dirty="0" sz="1700" spc="-40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it</a:t>
            </a:r>
            <a:r>
              <a:rPr dirty="0" sz="1700" spc="-40">
                <a:latin typeface="Courier New"/>
                <a:cs typeface="Courier New"/>
              </a:rPr>
              <a:t> </a:t>
            </a:r>
            <a:r>
              <a:rPr dirty="0" sz="1700" spc="-20">
                <a:latin typeface="Courier New"/>
                <a:cs typeface="Courier New"/>
              </a:rPr>
              <a:t>works</a:t>
            </a:r>
            <a:endParaRPr sz="1700">
              <a:latin typeface="Courier New"/>
              <a:cs typeface="Courier New"/>
            </a:endParaRPr>
          </a:p>
          <a:p>
            <a:pPr marL="371475" indent="-358775">
              <a:lnSpc>
                <a:spcPct val="100000"/>
              </a:lnSpc>
              <a:spcBef>
                <a:spcPts val="509"/>
              </a:spcBef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latin typeface="Courier New"/>
                <a:cs typeface="Courier New"/>
              </a:rPr>
              <a:t>Share</a:t>
            </a:r>
            <a:r>
              <a:rPr dirty="0" sz="1700" spc="-110">
                <a:latin typeface="Courier New"/>
                <a:cs typeface="Courier New"/>
              </a:rPr>
              <a:t> </a:t>
            </a:r>
            <a:r>
              <a:rPr dirty="0" sz="1700">
                <a:latin typeface="Courier New"/>
                <a:cs typeface="Courier New"/>
              </a:rPr>
              <a:t>sensitive</a:t>
            </a:r>
            <a:r>
              <a:rPr dirty="0" sz="1700" spc="-105">
                <a:latin typeface="Courier New"/>
                <a:cs typeface="Courier New"/>
              </a:rPr>
              <a:t> </a:t>
            </a:r>
            <a:r>
              <a:rPr dirty="0" sz="1700" spc="-20">
                <a:latin typeface="Courier New"/>
                <a:cs typeface="Courier New"/>
              </a:rPr>
              <a:t>data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371475" marR="1041400" indent="-359410">
              <a:lnSpc>
                <a:spcPts val="1839"/>
              </a:lnSpc>
              <a:spcBef>
                <a:spcPts val="325"/>
              </a:spcBef>
              <a:buFont typeface="Arial"/>
              <a:buChar char="●"/>
              <a:tabLst>
                <a:tab pos="371475" algn="l"/>
              </a:tabLst>
            </a:pPr>
            <a:r>
              <a:rPr dirty="0"/>
              <a:t>Use</a:t>
            </a:r>
            <a:r>
              <a:rPr dirty="0" spc="-40"/>
              <a:t> </a:t>
            </a:r>
            <a:r>
              <a:rPr dirty="0"/>
              <a:t>AI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 spc="-10"/>
              <a:t>improve judgement</a:t>
            </a:r>
          </a:p>
          <a:p>
            <a:pPr marL="371475" marR="5080" indent="-359410">
              <a:lnSpc>
                <a:spcPts val="1839"/>
              </a:lnSpc>
              <a:spcBef>
                <a:spcPts val="745"/>
              </a:spcBef>
              <a:buFont typeface="Arial"/>
              <a:buChar char="●"/>
              <a:tabLst>
                <a:tab pos="371475" algn="l"/>
              </a:tabLst>
            </a:pPr>
            <a:r>
              <a:rPr dirty="0"/>
              <a:t>Systematically</a:t>
            </a:r>
            <a:r>
              <a:rPr dirty="0" spc="-215"/>
              <a:t> </a:t>
            </a:r>
            <a:r>
              <a:rPr dirty="0" spc="-10"/>
              <a:t>check </a:t>
            </a:r>
            <a:r>
              <a:rPr dirty="0"/>
              <a:t>outputs,</a:t>
            </a:r>
            <a:r>
              <a:rPr dirty="0" spc="-125"/>
              <a:t> </a:t>
            </a:r>
            <a:r>
              <a:rPr dirty="0"/>
              <a:t>disclose</a:t>
            </a:r>
            <a:r>
              <a:rPr dirty="0" spc="-120"/>
              <a:t> </a:t>
            </a:r>
            <a:r>
              <a:rPr dirty="0" spc="-25"/>
              <a:t>use </a:t>
            </a:r>
            <a:r>
              <a:rPr dirty="0"/>
              <a:t>whenever</a:t>
            </a:r>
            <a:r>
              <a:rPr dirty="0" spc="-165"/>
              <a:t> </a:t>
            </a:r>
            <a:r>
              <a:rPr dirty="0"/>
              <a:t>practicable,</a:t>
            </a:r>
            <a:r>
              <a:rPr dirty="0" spc="-150"/>
              <a:t> </a:t>
            </a:r>
            <a:r>
              <a:rPr dirty="0" spc="-25"/>
              <a:t>and </a:t>
            </a:r>
            <a:r>
              <a:rPr dirty="0"/>
              <a:t>communicate</a:t>
            </a:r>
            <a:r>
              <a:rPr dirty="0" spc="-170"/>
              <a:t> </a:t>
            </a:r>
            <a:r>
              <a:rPr dirty="0" spc="-10"/>
              <a:t>capabilities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 spc="-10"/>
              <a:t>limitations</a:t>
            </a:r>
          </a:p>
          <a:p>
            <a:pPr marL="371475" marR="134620" indent="-359410">
              <a:lnSpc>
                <a:spcPts val="1839"/>
              </a:lnSpc>
              <a:spcBef>
                <a:spcPts val="730"/>
              </a:spcBef>
              <a:buFont typeface="Arial"/>
              <a:buChar char="●"/>
              <a:tabLst>
                <a:tab pos="371475" algn="l"/>
              </a:tabLst>
            </a:pPr>
            <a:r>
              <a:rPr dirty="0"/>
              <a:t>Proactively</a:t>
            </a:r>
            <a:r>
              <a:rPr dirty="0" spc="-170"/>
              <a:t> </a:t>
            </a:r>
            <a:r>
              <a:rPr dirty="0" spc="-10"/>
              <a:t>educate </a:t>
            </a:r>
            <a:r>
              <a:rPr dirty="0"/>
              <a:t>yourself</a:t>
            </a:r>
            <a:r>
              <a:rPr dirty="0" spc="-85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/>
              <a:t>avoid</a:t>
            </a:r>
            <a:r>
              <a:rPr dirty="0" spc="-80"/>
              <a:t> </a:t>
            </a:r>
            <a:r>
              <a:rPr dirty="0" spc="-10"/>
              <a:t>using </a:t>
            </a:r>
            <a:r>
              <a:rPr dirty="0"/>
              <a:t>tools</a:t>
            </a:r>
            <a:r>
              <a:rPr dirty="0" spc="-80"/>
              <a:t> </a:t>
            </a:r>
            <a:r>
              <a:rPr dirty="0" spc="-10"/>
              <a:t>without </a:t>
            </a:r>
            <a:r>
              <a:rPr dirty="0"/>
              <a:t>understanding</a:t>
            </a:r>
            <a:r>
              <a:rPr dirty="0" spc="-125"/>
              <a:t> </a:t>
            </a:r>
            <a:r>
              <a:rPr dirty="0"/>
              <a:t>how</a:t>
            </a:r>
            <a:r>
              <a:rPr dirty="0" spc="-120"/>
              <a:t> </a:t>
            </a:r>
            <a:r>
              <a:rPr dirty="0" spc="-20"/>
              <a:t>they </a:t>
            </a:r>
            <a:r>
              <a:rPr dirty="0" spc="-10"/>
              <a:t>work.</a:t>
            </a:r>
          </a:p>
          <a:p>
            <a:pPr marL="371475" marR="1041400" indent="-359410">
              <a:lnSpc>
                <a:spcPts val="1839"/>
              </a:lnSpc>
              <a:spcBef>
                <a:spcPts val="730"/>
              </a:spcBef>
              <a:buFont typeface="Arial"/>
              <a:buChar char="●"/>
              <a:tabLst>
                <a:tab pos="371475" algn="l"/>
              </a:tabLst>
            </a:pPr>
            <a:r>
              <a:rPr dirty="0"/>
              <a:t>Protect</a:t>
            </a:r>
            <a:r>
              <a:rPr dirty="0" spc="-110"/>
              <a:t> </a:t>
            </a:r>
            <a:r>
              <a:rPr dirty="0" spc="-10"/>
              <a:t>sensitive information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59450" y="1795700"/>
            <a:ext cx="4105275" cy="462915"/>
          </a:xfrm>
          <a:prstGeom prst="rect">
            <a:avLst/>
          </a:prstGeom>
          <a:solidFill>
            <a:srgbClr val="C1B900"/>
          </a:solidFill>
        </p:spPr>
        <p:txBody>
          <a:bodyPr wrap="square" lIns="0" tIns="31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5"/>
              </a:spcBef>
            </a:pPr>
            <a:r>
              <a:rPr dirty="0" sz="2800" spc="-25" b="1">
                <a:solidFill>
                  <a:srgbClr val="FFFFFF"/>
                </a:solidFill>
                <a:latin typeface="Courier New"/>
                <a:cs typeface="Courier New"/>
              </a:rPr>
              <a:t>DO: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4650" y="1795700"/>
            <a:ext cx="4106545" cy="462915"/>
          </a:xfrm>
          <a:prstGeom prst="rect"/>
          <a:solidFill>
            <a:srgbClr val="D93B1F"/>
          </a:solidFill>
        </p:spPr>
        <p:txBody>
          <a:bodyPr wrap="square" lIns="0" tIns="3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800" spc="-10">
                <a:solidFill>
                  <a:srgbClr val="FFFFFF"/>
                </a:solidFill>
              </a:rPr>
              <a:t>DON’T:</a:t>
            </a:r>
            <a:endParaRPr sz="2800"/>
          </a:p>
        </p:txBody>
      </p:sp>
      <p:sp>
        <p:nvSpPr>
          <p:cNvPr id="6" name="object 6" descr=""/>
          <p:cNvSpPr txBox="1"/>
          <p:nvPr/>
        </p:nvSpPr>
        <p:spPr>
          <a:xfrm>
            <a:off x="1748850" y="494698"/>
            <a:ext cx="5786120" cy="716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dirty="0" sz="1400" i="1">
                <a:solidFill>
                  <a:srgbClr val="434343"/>
                </a:solidFill>
                <a:latin typeface="Courier New"/>
                <a:cs typeface="Courier New"/>
              </a:rPr>
              <a:t>Adapted</a:t>
            </a:r>
            <a:r>
              <a:rPr dirty="0" sz="1400" spc="-4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434343"/>
                </a:solidFill>
                <a:latin typeface="Courier New"/>
                <a:cs typeface="Courier New"/>
              </a:rPr>
              <a:t>from</a:t>
            </a:r>
            <a:r>
              <a:rPr dirty="0" sz="1400" spc="-3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434343"/>
                </a:solidFill>
                <a:latin typeface="Courier New"/>
                <a:cs typeface="Courier New"/>
              </a:rPr>
              <a:t>the</a:t>
            </a:r>
            <a:r>
              <a:rPr dirty="0" sz="1400" spc="-2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434343"/>
                </a:solidFill>
                <a:latin typeface="Courier New"/>
                <a:cs typeface="Courier New"/>
              </a:rPr>
              <a:t>APA</a:t>
            </a:r>
            <a:r>
              <a:rPr dirty="0" sz="1400" spc="-3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434343"/>
                </a:solidFill>
                <a:latin typeface="Courier New"/>
                <a:cs typeface="Courier New"/>
              </a:rPr>
              <a:t>Technology</a:t>
            </a:r>
            <a:r>
              <a:rPr dirty="0" sz="1400" spc="-25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434343"/>
                </a:solidFill>
                <a:latin typeface="Courier New"/>
                <a:cs typeface="Courier New"/>
              </a:rPr>
              <a:t>Division</a:t>
            </a:r>
            <a:r>
              <a:rPr dirty="0" sz="1400" spc="-40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Open</a:t>
            </a:r>
            <a:r>
              <a:rPr dirty="0" sz="1400" spc="-25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spc="-10" b="1" i="1">
                <a:solidFill>
                  <a:srgbClr val="434343"/>
                </a:solidFill>
                <a:latin typeface="Courier New"/>
                <a:cs typeface="Courier New"/>
              </a:rPr>
              <a:t>Letter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to</a:t>
            </a:r>
            <a:r>
              <a:rPr dirty="0" sz="1400" spc="-4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the</a:t>
            </a:r>
            <a:r>
              <a:rPr dirty="0" sz="1400" spc="-25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Planning</a:t>
            </a:r>
            <a:r>
              <a:rPr dirty="0" sz="1400" spc="-3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Community</a:t>
            </a:r>
            <a:r>
              <a:rPr dirty="0" sz="1400" spc="-25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Regarding</a:t>
            </a:r>
            <a:r>
              <a:rPr dirty="0" sz="1400" spc="-3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the</a:t>
            </a:r>
            <a:r>
              <a:rPr dirty="0" sz="1400" spc="-25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Ethical</a:t>
            </a:r>
            <a:r>
              <a:rPr dirty="0" sz="1400" spc="-3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Use</a:t>
            </a:r>
            <a:r>
              <a:rPr dirty="0" sz="1400" spc="-25" b="1" i="1">
                <a:solidFill>
                  <a:srgbClr val="434343"/>
                </a:solidFill>
                <a:latin typeface="Courier New"/>
                <a:cs typeface="Courier New"/>
              </a:rPr>
              <a:t> of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Artificial</a:t>
            </a:r>
            <a:r>
              <a:rPr dirty="0" sz="1400" spc="-4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Intelligence</a:t>
            </a:r>
            <a:r>
              <a:rPr dirty="0" sz="1400" spc="-4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b="1" i="1">
                <a:solidFill>
                  <a:srgbClr val="434343"/>
                </a:solidFill>
                <a:latin typeface="Courier New"/>
                <a:cs typeface="Courier New"/>
              </a:rPr>
              <a:t>in</a:t>
            </a:r>
            <a:r>
              <a:rPr dirty="0" sz="1400" spc="-40" b="1" i="1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dirty="0" sz="1400" spc="-10" b="1" i="1">
                <a:solidFill>
                  <a:srgbClr val="434343"/>
                </a:solidFill>
                <a:latin typeface="Courier New"/>
                <a:cs typeface="Courier New"/>
              </a:rPr>
              <a:t>Planning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72000" y="-155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4571999" y="6400800"/>
                </a:moveTo>
                <a:lnTo>
                  <a:pt x="0" y="6400800"/>
                </a:lnTo>
                <a:lnTo>
                  <a:pt x="0" y="0"/>
                </a:lnTo>
                <a:lnTo>
                  <a:pt x="4571999" y="0"/>
                </a:lnTo>
                <a:lnTo>
                  <a:pt x="4571999" y="640080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51225" y="2877612"/>
            <a:ext cx="2743835" cy="1097280"/>
          </a:xfrm>
          <a:custGeom>
            <a:avLst/>
            <a:gdLst/>
            <a:ahLst/>
            <a:cxnLst/>
            <a:rect l="l" t="t" r="r" b="b"/>
            <a:pathLst>
              <a:path w="2743835" h="1097279">
                <a:moveTo>
                  <a:pt x="2743646" y="1097279"/>
                </a:moveTo>
                <a:lnTo>
                  <a:pt x="0" y="1097279"/>
                </a:lnTo>
                <a:lnTo>
                  <a:pt x="0" y="0"/>
                </a:lnTo>
                <a:lnTo>
                  <a:pt x="2743646" y="0"/>
                </a:lnTo>
                <a:lnTo>
                  <a:pt x="2743646" y="1097279"/>
                </a:lnTo>
                <a:close/>
              </a:path>
            </a:pathLst>
          </a:custGeom>
          <a:solidFill>
            <a:srgbClr val="D6D1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38525" y="2828336"/>
            <a:ext cx="27686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0" b="1">
                <a:latin typeface="Courier New"/>
                <a:cs typeface="Courier New"/>
              </a:rPr>
              <a:t>DEMOs</a:t>
            </a:r>
            <a:endParaRPr sz="72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03050" y="1578227"/>
            <a:ext cx="2983230" cy="1338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</a:tabLst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ChatGPT</a:t>
            </a:r>
            <a:r>
              <a:rPr dirty="0" sz="1800" spc="-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Gov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595959"/>
              </a:buClr>
              <a:buFont typeface="Arial"/>
              <a:buChar char="●"/>
            </a:pPr>
            <a:endParaRPr sz="1800">
              <a:latin typeface="Courier New"/>
              <a:cs typeface="Courier New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</a:tabLst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Custom</a:t>
            </a:r>
            <a:r>
              <a:rPr dirty="0" sz="18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20" b="1">
                <a:solidFill>
                  <a:srgbClr val="595959"/>
                </a:solidFill>
                <a:latin typeface="Courier New"/>
                <a:cs typeface="Courier New"/>
              </a:rPr>
              <a:t>GPTs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Clr>
                <a:srgbClr val="595959"/>
              </a:buClr>
              <a:buFont typeface="Arial"/>
              <a:buChar char="●"/>
            </a:pPr>
            <a:endParaRPr sz="1800">
              <a:latin typeface="Courier New"/>
              <a:cs typeface="Courier New"/>
            </a:endParaRPr>
          </a:p>
          <a:p>
            <a:pPr lvl="1" marL="836294" indent="-335915">
              <a:lnSpc>
                <a:spcPct val="100000"/>
              </a:lnSpc>
              <a:buFont typeface="Arial"/>
              <a:buChar char="○"/>
              <a:tabLst>
                <a:tab pos="836294" algn="l"/>
              </a:tabLst>
            </a:pPr>
            <a:r>
              <a:rPr dirty="0" sz="1400" b="1">
                <a:solidFill>
                  <a:srgbClr val="595959"/>
                </a:solidFill>
                <a:latin typeface="Courier New"/>
                <a:cs typeface="Courier New"/>
              </a:rPr>
              <a:t>Brief</a:t>
            </a:r>
            <a:r>
              <a:rPr dirty="0" sz="14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b="1">
                <a:solidFill>
                  <a:srgbClr val="595959"/>
                </a:solidFill>
                <a:latin typeface="Courier New"/>
                <a:cs typeface="Courier New"/>
              </a:rPr>
              <a:t>aside</a:t>
            </a:r>
            <a:r>
              <a:rPr dirty="0" sz="14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b="1">
                <a:solidFill>
                  <a:srgbClr val="595959"/>
                </a:solidFill>
                <a:latin typeface="Courier New"/>
                <a:cs typeface="Courier New"/>
              </a:rPr>
              <a:t>on</a:t>
            </a:r>
            <a:r>
              <a:rPr dirty="0" sz="14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10" b="1">
                <a:solidFill>
                  <a:srgbClr val="595959"/>
                </a:solidFill>
                <a:latin typeface="Courier New"/>
                <a:cs typeface="Courier New"/>
              </a:rPr>
              <a:t>Sora,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26925" y="3104259"/>
            <a:ext cx="1625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595959"/>
                </a:solidFill>
                <a:latin typeface="Courier New"/>
                <a:cs typeface="Courier New"/>
              </a:rPr>
              <a:t>Reasoning,</a:t>
            </a:r>
            <a:r>
              <a:rPr dirty="0" sz="1400" spc="-5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20" b="1">
                <a:solidFill>
                  <a:srgbClr val="595959"/>
                </a:solidFill>
                <a:latin typeface="Courier New"/>
                <a:cs typeface="Courier New"/>
              </a:rPr>
              <a:t>RAGs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03050" y="3530979"/>
            <a:ext cx="3409950" cy="724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6294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836294" algn="l"/>
              </a:tabLst>
            </a:pPr>
            <a:r>
              <a:rPr dirty="0" sz="1400" b="1">
                <a:solidFill>
                  <a:srgbClr val="595959"/>
                </a:solidFill>
                <a:latin typeface="Courier New"/>
                <a:cs typeface="Courier New"/>
              </a:rPr>
              <a:t>Leaderboard</a:t>
            </a:r>
            <a:r>
              <a:rPr dirty="0" sz="1400" spc="-5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10" b="1">
                <a:solidFill>
                  <a:srgbClr val="595959"/>
                </a:solidFill>
                <a:latin typeface="Courier New"/>
                <a:cs typeface="Courier New"/>
              </a:rPr>
              <a:t>Review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00">
              <a:latin typeface="Courier New"/>
              <a:cs typeface="Courier New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</a:tabLst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AI</a:t>
            </a:r>
            <a:r>
              <a:rPr dirty="0" sz="1800" spc="-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Product</a:t>
            </a:r>
            <a:r>
              <a:rPr dirty="0" sz="18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Integration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69725" y="4504307"/>
            <a:ext cx="19456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Usage/Examples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00" y="317675"/>
            <a:ext cx="890299" cy="8902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425" y="558648"/>
            <a:ext cx="2304415" cy="329565"/>
          </a:xfrm>
          <a:prstGeom prst="rect"/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5"/>
              </a:lnSpc>
            </a:pPr>
            <a:r>
              <a:rPr dirty="0" sz="2150"/>
              <a:t>ChatGPT</a:t>
            </a:r>
            <a:r>
              <a:rPr dirty="0" sz="2150" spc="-15"/>
              <a:t> </a:t>
            </a:r>
            <a:r>
              <a:rPr dirty="0" sz="2150"/>
              <a:t>Gov</a:t>
            </a:r>
            <a:r>
              <a:rPr dirty="0" sz="2150" spc="-15"/>
              <a:t> </a:t>
            </a:r>
            <a:r>
              <a:rPr dirty="0" sz="2150" spc="-25"/>
              <a:t>v.</a:t>
            </a:r>
            <a:endParaRPr sz="2150"/>
          </a:p>
        </p:txBody>
      </p:sp>
      <p:sp>
        <p:nvSpPr>
          <p:cNvPr id="3" name="object 3" descr=""/>
          <p:cNvSpPr txBox="1"/>
          <p:nvPr/>
        </p:nvSpPr>
        <p:spPr>
          <a:xfrm>
            <a:off x="397425" y="887832"/>
            <a:ext cx="3456940" cy="329565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5"/>
              </a:lnSpc>
            </a:pPr>
            <a:r>
              <a:rPr dirty="0" sz="2150" b="1">
                <a:latin typeface="Courier New"/>
                <a:cs typeface="Courier New"/>
              </a:rPr>
              <a:t>Enterprise:</a:t>
            </a:r>
            <a:r>
              <a:rPr dirty="0" sz="2150" spc="-45" b="1">
                <a:latin typeface="Courier New"/>
                <a:cs typeface="Courier New"/>
              </a:rPr>
              <a:t> </a:t>
            </a:r>
            <a:r>
              <a:rPr dirty="0" sz="2150" spc="-10" b="1">
                <a:latin typeface="Courier New"/>
                <a:cs typeface="Courier New"/>
              </a:rPr>
              <a:t>Functions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7425" y="1217016"/>
            <a:ext cx="3128010" cy="329565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5"/>
              </a:lnSpc>
            </a:pPr>
            <a:r>
              <a:rPr dirty="0" sz="2150" b="1">
                <a:latin typeface="Courier New"/>
                <a:cs typeface="Courier New"/>
              </a:rPr>
              <a:t>According</a:t>
            </a:r>
            <a:r>
              <a:rPr dirty="0" sz="2150" spc="-20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to</a:t>
            </a:r>
            <a:r>
              <a:rPr dirty="0" sz="2150" spc="-15" b="1">
                <a:latin typeface="Courier New"/>
                <a:cs typeface="Courier New"/>
              </a:rPr>
              <a:t> </a:t>
            </a:r>
            <a:r>
              <a:rPr dirty="0" sz="2150" spc="-10" b="1">
                <a:latin typeface="Courier New"/>
                <a:cs typeface="Courier New"/>
              </a:rPr>
              <a:t>OpenAI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6235" marR="462280" indent="-3441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56235" algn="l"/>
              </a:tabLst>
            </a:pPr>
            <a:r>
              <a:rPr dirty="0"/>
              <a:t>Saving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 spc="-10"/>
              <a:t>sharing </a:t>
            </a:r>
            <a:r>
              <a:rPr dirty="0"/>
              <a:t>conversations</a:t>
            </a:r>
            <a:r>
              <a:rPr dirty="0" spc="-60"/>
              <a:t> </a:t>
            </a:r>
            <a:r>
              <a:rPr dirty="0" spc="-10" b="0">
                <a:latin typeface="Courier New"/>
                <a:cs typeface="Courier New"/>
              </a:rPr>
              <a:t>internally, </a:t>
            </a:r>
            <a:r>
              <a:rPr dirty="0"/>
              <a:t>uploading</a:t>
            </a:r>
            <a:r>
              <a:rPr dirty="0" spc="-30"/>
              <a:t> </a:t>
            </a:r>
            <a:r>
              <a:rPr dirty="0"/>
              <a:t>text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 spc="-10"/>
              <a:t>image files</a:t>
            </a:r>
            <a:r>
              <a:rPr dirty="0" spc="-10" b="0">
                <a:latin typeface="Courier New"/>
                <a:cs typeface="Courier New"/>
              </a:rPr>
              <a:t>.</a:t>
            </a:r>
          </a:p>
          <a:p>
            <a:pPr marL="356235" marR="24130" indent="-344170">
              <a:lnSpc>
                <a:spcPct val="100000"/>
              </a:lnSpc>
              <a:spcBef>
                <a:spcPts val="1000"/>
              </a:spcBef>
              <a:buFont typeface="Arial"/>
              <a:buChar char="●"/>
              <a:tabLst>
                <a:tab pos="356235" algn="l"/>
              </a:tabLst>
            </a:pPr>
            <a:r>
              <a:rPr dirty="0" b="0">
                <a:latin typeface="Courier New"/>
                <a:cs typeface="Courier New"/>
              </a:rPr>
              <a:t>Access</a:t>
            </a:r>
            <a:r>
              <a:rPr dirty="0" spc="35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to</a:t>
            </a:r>
            <a:r>
              <a:rPr dirty="0" spc="40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GPT</a:t>
            </a:r>
            <a:r>
              <a:rPr dirty="0" b="0">
                <a:latin typeface="Times New Roman"/>
                <a:cs typeface="Times New Roman"/>
              </a:rPr>
              <a:t>‑</a:t>
            </a:r>
            <a:r>
              <a:rPr dirty="0" b="0">
                <a:latin typeface="Courier New"/>
                <a:cs typeface="Courier New"/>
              </a:rPr>
              <a:t>4o,</a:t>
            </a:r>
            <a:r>
              <a:rPr dirty="0" spc="35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ideally</a:t>
            </a:r>
            <a:r>
              <a:rPr dirty="0" spc="40" b="0">
                <a:latin typeface="Courier New"/>
                <a:cs typeface="Courier New"/>
              </a:rPr>
              <a:t> </a:t>
            </a:r>
            <a:r>
              <a:rPr dirty="0" spc="-25" b="0">
                <a:latin typeface="Courier New"/>
                <a:cs typeface="Courier New"/>
              </a:rPr>
              <a:t>for </a:t>
            </a:r>
            <a:r>
              <a:rPr dirty="0"/>
              <a:t>text</a:t>
            </a:r>
            <a:r>
              <a:rPr dirty="0" spc="-20"/>
              <a:t> </a:t>
            </a:r>
            <a:r>
              <a:rPr dirty="0" spc="-10"/>
              <a:t>interpretation, </a:t>
            </a:r>
            <a:r>
              <a:rPr dirty="0"/>
              <a:t>summarization,</a:t>
            </a:r>
            <a:r>
              <a:rPr dirty="0" spc="-55"/>
              <a:t> </a:t>
            </a:r>
            <a:r>
              <a:rPr dirty="0"/>
              <a:t>coding,</a:t>
            </a:r>
            <a:r>
              <a:rPr dirty="0" spc="-50"/>
              <a:t> </a:t>
            </a:r>
            <a:r>
              <a:rPr dirty="0" spc="-10"/>
              <a:t>image </a:t>
            </a:r>
            <a:r>
              <a:rPr dirty="0"/>
              <a:t>interpretation,</a:t>
            </a:r>
            <a:r>
              <a:rPr dirty="0" spc="-75"/>
              <a:t> </a:t>
            </a:r>
            <a:r>
              <a:rPr dirty="0" spc="-25"/>
              <a:t>and </a:t>
            </a:r>
            <a:r>
              <a:rPr dirty="0" spc="-10"/>
              <a:t>mathematics.</a:t>
            </a:r>
          </a:p>
          <a:p>
            <a:pPr marL="356235" marR="5080" indent="-344170">
              <a:lnSpc>
                <a:spcPct val="100000"/>
              </a:lnSpc>
              <a:spcBef>
                <a:spcPts val="1000"/>
              </a:spcBef>
              <a:buFont typeface="Arial"/>
              <a:buChar char="●"/>
              <a:tabLst>
                <a:tab pos="356235" algn="l"/>
              </a:tabLst>
            </a:pPr>
            <a:r>
              <a:rPr dirty="0" b="0">
                <a:latin typeface="Courier New"/>
                <a:cs typeface="Courier New"/>
              </a:rPr>
              <a:t>Building</a:t>
            </a:r>
            <a:r>
              <a:rPr dirty="0" spc="-35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and</a:t>
            </a:r>
            <a:r>
              <a:rPr dirty="0" spc="-30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internal</a:t>
            </a:r>
            <a:r>
              <a:rPr dirty="0" spc="-30" b="0">
                <a:latin typeface="Courier New"/>
                <a:cs typeface="Courier New"/>
              </a:rPr>
              <a:t> </a:t>
            </a:r>
            <a:r>
              <a:rPr dirty="0" spc="-10" b="0">
                <a:latin typeface="Courier New"/>
                <a:cs typeface="Courier New"/>
              </a:rPr>
              <a:t>sharing </a:t>
            </a:r>
            <a:r>
              <a:rPr dirty="0" b="0">
                <a:latin typeface="Courier New"/>
                <a:cs typeface="Courier New"/>
              </a:rPr>
              <a:t>of</a:t>
            </a:r>
            <a:r>
              <a:rPr dirty="0" spc="-15" b="0">
                <a:latin typeface="Courier New"/>
                <a:cs typeface="Courier New"/>
              </a:rPr>
              <a:t> </a:t>
            </a:r>
            <a:r>
              <a:rPr dirty="0"/>
              <a:t>custom</a:t>
            </a:r>
            <a:r>
              <a:rPr dirty="0" spc="-20"/>
              <a:t> GPTs</a:t>
            </a:r>
          </a:p>
          <a:p>
            <a:pPr marL="356235" marR="5080" indent="-344170">
              <a:lnSpc>
                <a:spcPct val="100000"/>
              </a:lnSpc>
              <a:spcBef>
                <a:spcPts val="1000"/>
              </a:spcBef>
              <a:buFont typeface="Arial"/>
              <a:buChar char="●"/>
              <a:tabLst>
                <a:tab pos="356235" algn="l"/>
              </a:tabLst>
            </a:pPr>
            <a:r>
              <a:rPr dirty="0" b="0">
                <a:latin typeface="Courier New"/>
                <a:cs typeface="Courier New"/>
              </a:rPr>
              <a:t>An</a:t>
            </a:r>
            <a:r>
              <a:rPr dirty="0" spc="-35" b="0">
                <a:latin typeface="Courier New"/>
                <a:cs typeface="Courier New"/>
              </a:rPr>
              <a:t> </a:t>
            </a:r>
            <a:r>
              <a:rPr dirty="0"/>
              <a:t>administrative</a:t>
            </a:r>
            <a:r>
              <a:rPr dirty="0" spc="-40"/>
              <a:t> </a:t>
            </a:r>
            <a:r>
              <a:rPr dirty="0"/>
              <a:t>console</a:t>
            </a:r>
            <a:r>
              <a:rPr dirty="0" spc="-30"/>
              <a:t> </a:t>
            </a:r>
            <a:r>
              <a:rPr dirty="0" spc="-25" b="0">
                <a:latin typeface="Courier New"/>
                <a:cs typeface="Courier New"/>
              </a:rPr>
              <a:t>for </a:t>
            </a:r>
            <a:r>
              <a:rPr dirty="0" b="0">
                <a:latin typeface="Courier New"/>
                <a:cs typeface="Courier New"/>
              </a:rPr>
              <a:t>user</a:t>
            </a:r>
            <a:r>
              <a:rPr dirty="0" spc="-35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and,</a:t>
            </a:r>
            <a:r>
              <a:rPr dirty="0" spc="-20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group</a:t>
            </a:r>
            <a:r>
              <a:rPr dirty="0" spc="-20" b="0">
                <a:latin typeface="Courier New"/>
                <a:cs typeface="Courier New"/>
              </a:rPr>
              <a:t> </a:t>
            </a:r>
            <a:r>
              <a:rPr dirty="0" spc="-10" b="0">
                <a:latin typeface="Courier New"/>
                <a:cs typeface="Courier New"/>
              </a:rPr>
              <a:t>management, </a:t>
            </a:r>
            <a:r>
              <a:rPr dirty="0" b="0">
                <a:latin typeface="Courier New"/>
                <a:cs typeface="Courier New"/>
              </a:rPr>
              <a:t>Custom</a:t>
            </a:r>
            <a:r>
              <a:rPr dirty="0" spc="-30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GPTs,</a:t>
            </a:r>
            <a:r>
              <a:rPr dirty="0" spc="-20" b="0">
                <a:latin typeface="Courier New"/>
                <a:cs typeface="Courier New"/>
              </a:rPr>
              <a:t> </a:t>
            </a:r>
            <a:r>
              <a:rPr dirty="0" b="0">
                <a:latin typeface="Courier New"/>
                <a:cs typeface="Courier New"/>
              </a:rPr>
              <a:t>single</a:t>
            </a:r>
            <a:r>
              <a:rPr dirty="0" spc="-20" b="0">
                <a:latin typeface="Courier New"/>
                <a:cs typeface="Courier New"/>
              </a:rPr>
              <a:t> </a:t>
            </a:r>
            <a:r>
              <a:rPr dirty="0" spc="-10" b="0">
                <a:latin typeface="Courier New"/>
                <a:cs typeface="Courier New"/>
              </a:rPr>
              <a:t>sign-</a:t>
            </a:r>
            <a:r>
              <a:rPr dirty="0" spc="-25" b="0">
                <a:latin typeface="Courier New"/>
                <a:cs typeface="Courier New"/>
              </a:rPr>
              <a:t>on </a:t>
            </a:r>
            <a:r>
              <a:rPr dirty="0" spc="-10" b="0">
                <a:latin typeface="Courier New"/>
                <a:cs typeface="Courier New"/>
              </a:rPr>
              <a:t>(SSO)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604958" y="2767821"/>
            <a:ext cx="33864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ourier New"/>
                <a:cs typeface="Courier New"/>
              </a:rPr>
              <a:t>GIF</a:t>
            </a:r>
            <a:r>
              <a:rPr dirty="0" sz="900" spc="-3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illustrating</a:t>
            </a:r>
            <a:r>
              <a:rPr dirty="0" sz="900" spc="-3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tabs</a:t>
            </a:r>
            <a:r>
              <a:rPr dirty="0" sz="900" spc="-3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of</a:t>
            </a:r>
            <a:r>
              <a:rPr dirty="0" sz="900" spc="-3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ChatGPT</a:t>
            </a:r>
            <a:r>
              <a:rPr dirty="0" sz="900" spc="-3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Enterprise</a:t>
            </a:r>
            <a:r>
              <a:rPr dirty="0" sz="900" spc="-30">
                <a:latin typeface="Courier New"/>
                <a:cs typeface="Courier New"/>
              </a:rPr>
              <a:t> </a:t>
            </a:r>
            <a:r>
              <a:rPr dirty="0" sz="900" spc="-10">
                <a:latin typeface="Courier New"/>
                <a:cs typeface="Courier New"/>
              </a:rPr>
              <a:t>Admin</a:t>
            </a:r>
            <a:endParaRPr sz="9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900">
                <a:latin typeface="Courier New"/>
                <a:cs typeface="Courier New"/>
              </a:rPr>
              <a:t>Console</a:t>
            </a:r>
            <a:r>
              <a:rPr dirty="0" sz="900" spc="-3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(</a:t>
            </a:r>
            <a:r>
              <a:rPr dirty="0" u="sng" sz="90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urier New"/>
                <a:cs typeface="Courier New"/>
                <a:hlinkClick r:id="rId2"/>
              </a:rPr>
              <a:t>McCay,</a:t>
            </a:r>
            <a:r>
              <a:rPr dirty="0" u="sng" sz="900" spc="-3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urier New"/>
                <a:cs typeface="Courier New"/>
                <a:hlinkClick r:id="rId2"/>
              </a:rPr>
              <a:t> </a:t>
            </a:r>
            <a:r>
              <a:rPr dirty="0" u="sng" sz="900" spc="-2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ourier New"/>
                <a:cs typeface="Courier New"/>
                <a:hlinkClick r:id="rId2"/>
              </a:rPr>
              <a:t>2023</a:t>
            </a:r>
            <a:r>
              <a:rPr dirty="0" sz="900" spc="-20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712075" y="408923"/>
            <a:ext cx="4409440" cy="2255520"/>
            <a:chOff x="4712075" y="408923"/>
            <a:chExt cx="4409440" cy="225552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2075" y="408923"/>
              <a:ext cx="4409422" cy="225543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9225" y="447023"/>
              <a:ext cx="4295121" cy="2141137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4712075" y="3234211"/>
            <a:ext cx="4409440" cy="2795905"/>
            <a:chOff x="4712075" y="3234211"/>
            <a:chExt cx="4409440" cy="279590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2075" y="3234211"/>
              <a:ext cx="4409426" cy="279576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9225" y="3272311"/>
              <a:ext cx="4295126" cy="2681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700" y="429818"/>
            <a:ext cx="2349500" cy="6896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dirty="0" sz="2150"/>
              <a:t>About</a:t>
            </a:r>
            <a:r>
              <a:rPr dirty="0" sz="2150" spc="40"/>
              <a:t> </a:t>
            </a:r>
            <a:r>
              <a:rPr dirty="0" sz="2150"/>
              <a:t>the</a:t>
            </a:r>
            <a:r>
              <a:rPr dirty="0" sz="2150" spc="55"/>
              <a:t> </a:t>
            </a:r>
            <a:r>
              <a:rPr dirty="0" sz="2150" spc="-20"/>
              <a:t>Tech </a:t>
            </a:r>
            <a:r>
              <a:rPr dirty="0" sz="2150" spc="-10"/>
              <a:t>Division</a:t>
            </a:r>
            <a:endParaRPr sz="2150"/>
          </a:p>
        </p:txBody>
      </p:sp>
      <p:sp>
        <p:nvSpPr>
          <p:cNvPr id="3" name="object 3" descr=""/>
          <p:cNvSpPr txBox="1"/>
          <p:nvPr/>
        </p:nvSpPr>
        <p:spPr>
          <a:xfrm>
            <a:off x="912199" y="1726896"/>
            <a:ext cx="2449830" cy="3362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828040" indent="-367030">
              <a:lnSpc>
                <a:spcPct val="15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</a:tabLst>
            </a:pP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Knowledge exchange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Clr>
                <a:srgbClr val="595959"/>
              </a:buClr>
              <a:buFont typeface="Arial"/>
              <a:buChar char="●"/>
            </a:pPr>
            <a:endParaRPr sz="1800">
              <a:latin typeface="Courier New"/>
              <a:cs typeface="Courier New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</a:tabLst>
            </a:pP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Member</a:t>
            </a:r>
            <a:endParaRPr sz="18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1080"/>
              </a:spcBef>
            </a:pP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engagement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Courier New"/>
              <a:cs typeface="Courier New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</a:tabLst>
            </a:pP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NPC</a:t>
            </a:r>
            <a:r>
              <a:rPr dirty="0" sz="180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programming</a:t>
            </a:r>
            <a:endParaRPr sz="1800">
              <a:latin typeface="Courier New"/>
              <a:cs typeface="Courier New"/>
            </a:endParaRPr>
          </a:p>
          <a:p>
            <a:pPr marL="379095" marR="5080" indent="-367030">
              <a:lnSpc>
                <a:spcPct val="150000"/>
              </a:lnSpc>
              <a:spcBef>
                <a:spcPts val="1200"/>
              </a:spcBef>
              <a:buFont typeface="Arial"/>
              <a:buChar char="●"/>
              <a:tabLst>
                <a:tab pos="379095" algn="l"/>
              </a:tabLst>
            </a:pP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Other</a:t>
            </a: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 in-person events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586965" y="194560"/>
            <a:ext cx="5518150" cy="6115685"/>
            <a:chOff x="3586965" y="194560"/>
            <a:chExt cx="5518150" cy="61156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6125" y="3274325"/>
              <a:ext cx="3428425" cy="178856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275" y="3312425"/>
              <a:ext cx="3314125" cy="167426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6965" y="1228245"/>
              <a:ext cx="3317028" cy="218390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4115" y="1266345"/>
              <a:ext cx="3202727" cy="206960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125" y="194560"/>
              <a:ext cx="3317027" cy="190101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75" y="232660"/>
              <a:ext cx="3202727" cy="178671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5726" y="1762072"/>
              <a:ext cx="2253702" cy="13208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2876" y="1800172"/>
              <a:ext cx="2139402" cy="12065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5045" y="4126178"/>
              <a:ext cx="4303049" cy="21838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2195" y="4164278"/>
              <a:ext cx="4188749" cy="206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789776"/>
            <a:ext cx="25857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Further</a:t>
            </a:r>
            <a:r>
              <a:rPr dirty="0" spc="-35"/>
              <a:t> </a:t>
            </a:r>
            <a:r>
              <a:rPr dirty="0" spc="-10"/>
              <a:t>Notes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ChatGPT</a:t>
            </a:r>
            <a:r>
              <a:rPr dirty="0" spc="-20"/>
              <a:t> </a:t>
            </a:r>
            <a:r>
              <a:rPr dirty="0" spc="-25"/>
              <a:t>Gov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0621" y="1757600"/>
            <a:ext cx="4124325" cy="198882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385"/>
              </a:spcBef>
              <a:buFont typeface="Arial"/>
              <a:buChar char="●"/>
              <a:tabLst>
                <a:tab pos="363855" algn="l"/>
              </a:tabLst>
            </a:pP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Deployed</a:t>
            </a:r>
            <a:r>
              <a:rPr dirty="0" sz="16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20">
                <a:solidFill>
                  <a:srgbClr val="595959"/>
                </a:solidFill>
                <a:latin typeface="Courier New"/>
                <a:cs typeface="Courier New"/>
              </a:rPr>
              <a:t>through</a:t>
            </a:r>
            <a:r>
              <a:rPr dirty="0" sz="1600" spc="-254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595959"/>
                </a:solidFill>
                <a:latin typeface="Courier New"/>
                <a:cs typeface="Courier New"/>
              </a:rPr>
              <a:t>MS</a:t>
            </a:r>
            <a:r>
              <a:rPr dirty="0" sz="1600" spc="-4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595959"/>
                </a:solidFill>
                <a:latin typeface="Courier New"/>
                <a:cs typeface="Courier New"/>
              </a:rPr>
              <a:t>Azure</a:t>
            </a:r>
            <a:r>
              <a:rPr dirty="0" sz="1600" spc="-5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595959"/>
                </a:solidFill>
                <a:latin typeface="Courier New"/>
                <a:cs typeface="Courier New"/>
              </a:rPr>
              <a:t>Cloud</a:t>
            </a:r>
            <a:endParaRPr sz="1600">
              <a:latin typeface="Courier New"/>
              <a:cs typeface="Courier New"/>
            </a:endParaRPr>
          </a:p>
          <a:p>
            <a:pPr marL="363855" indent="-351155">
              <a:lnSpc>
                <a:spcPct val="100000"/>
              </a:lnSpc>
              <a:spcBef>
                <a:spcPts val="290"/>
              </a:spcBef>
              <a:buFont typeface="Arial"/>
              <a:buChar char="●"/>
              <a:tabLst>
                <a:tab pos="363855" algn="l"/>
              </a:tabLst>
            </a:pP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Purportedly</a:t>
            </a:r>
            <a:r>
              <a:rPr dirty="0" sz="1600" spc="-15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compliant</a:t>
            </a:r>
            <a:r>
              <a:rPr dirty="0" sz="1600" spc="-14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20">
                <a:solidFill>
                  <a:srgbClr val="595959"/>
                </a:solidFill>
                <a:latin typeface="Courier New"/>
                <a:cs typeface="Courier New"/>
              </a:rPr>
              <a:t>with</a:t>
            </a:r>
            <a:endParaRPr sz="1600">
              <a:latin typeface="Courier New"/>
              <a:cs typeface="Courier New"/>
            </a:endParaRPr>
          </a:p>
          <a:p>
            <a:pPr marL="363855">
              <a:lnSpc>
                <a:spcPct val="100000"/>
              </a:lnSpc>
              <a:spcBef>
                <a:spcPts val="290"/>
              </a:spcBef>
            </a:pPr>
            <a:r>
              <a:rPr dirty="0" sz="1600" spc="-10" b="1">
                <a:solidFill>
                  <a:srgbClr val="595959"/>
                </a:solidFill>
                <a:latin typeface="Courier New"/>
                <a:cs typeface="Courier New"/>
              </a:rPr>
              <a:t>FEDRAMP</a:t>
            </a:r>
            <a:endParaRPr sz="1600">
              <a:latin typeface="Courier New"/>
              <a:cs typeface="Courier New"/>
            </a:endParaRPr>
          </a:p>
          <a:p>
            <a:pPr marL="363855" marR="582295" indent="-351790">
              <a:lnSpc>
                <a:spcPct val="114999"/>
              </a:lnSpc>
              <a:buFont typeface="Arial"/>
              <a:buChar char="●"/>
              <a:tabLst>
                <a:tab pos="363855" algn="l"/>
              </a:tabLst>
            </a:pP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Under</a:t>
            </a:r>
            <a:r>
              <a:rPr dirty="0" sz="1600" spc="-7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ideal</a:t>
            </a:r>
            <a:r>
              <a:rPr dirty="0" sz="1600" spc="-7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10">
                <a:solidFill>
                  <a:srgbClr val="595959"/>
                </a:solidFill>
                <a:latin typeface="Courier New"/>
                <a:cs typeface="Courier New"/>
              </a:rPr>
              <a:t>circumstances,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would</a:t>
            </a:r>
            <a:r>
              <a:rPr dirty="0" sz="1600" spc="-8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enable</a:t>
            </a:r>
            <a:r>
              <a:rPr dirty="0" sz="1600" spc="-8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usage</a:t>
            </a:r>
            <a:r>
              <a:rPr dirty="0" sz="1600" spc="-7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20">
                <a:solidFill>
                  <a:srgbClr val="595959"/>
                </a:solidFill>
                <a:latin typeface="Courier New"/>
                <a:cs typeface="Courier New"/>
              </a:rPr>
              <a:t>with non-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public</a:t>
            </a:r>
            <a:r>
              <a:rPr dirty="0" sz="1600" spc="-1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sensitive</a:t>
            </a:r>
            <a:r>
              <a:rPr dirty="0" sz="1600" spc="-10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20">
                <a:solidFill>
                  <a:srgbClr val="595959"/>
                </a:solidFill>
                <a:latin typeface="Courier New"/>
                <a:cs typeface="Courier New"/>
              </a:rPr>
              <a:t>data;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refers</a:t>
            </a:r>
            <a:r>
              <a:rPr dirty="0" sz="1600" spc="-9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595959"/>
                </a:solidFill>
                <a:latin typeface="Courier New"/>
                <a:cs typeface="Courier New"/>
              </a:rPr>
              <a:t>users</a:t>
            </a:r>
            <a:r>
              <a:rPr dirty="0" sz="1600" spc="-5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20">
                <a:solidFill>
                  <a:srgbClr val="595959"/>
                </a:solidFill>
                <a:latin typeface="Courier New"/>
                <a:cs typeface="Courier New"/>
              </a:rPr>
              <a:t>to</a:t>
            </a:r>
            <a:r>
              <a:rPr dirty="0" sz="1600" spc="-2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595959"/>
                </a:solidFill>
                <a:latin typeface="Courier New"/>
                <a:cs typeface="Courier New"/>
              </a:rPr>
              <a:t>Universal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71571" y="3803820"/>
          <a:ext cx="4149090" cy="1070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4985"/>
                <a:gridCol w="365760"/>
                <a:gridCol w="1921510"/>
              </a:tblGrid>
              <a:tr h="247650">
                <a:tc>
                  <a:txBody>
                    <a:bodyPr/>
                    <a:lstStyle/>
                    <a:p>
                      <a:pPr algn="r" marR="53340">
                        <a:lnSpc>
                          <a:spcPts val="1650"/>
                        </a:lnSpc>
                      </a:pPr>
                      <a:r>
                        <a:rPr dirty="0" sz="160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Policies</a:t>
                      </a:r>
                      <a:r>
                        <a:rPr dirty="0" sz="1600" spc="-12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25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on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600" spc="-25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AI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dirty="0" sz="1600" spc="-10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usage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87655">
                <a:tc>
                  <a:txBody>
                    <a:bodyPr/>
                    <a:lstStyle/>
                    <a:p>
                      <a:pPr algn="r" marL="351155" marR="52705" indent="-351155">
                        <a:lnSpc>
                          <a:spcPts val="1910"/>
                        </a:lnSpc>
                        <a:buFont typeface="Arial"/>
                        <a:buChar char="●"/>
                        <a:tabLst>
                          <a:tab pos="351155" algn="l"/>
                        </a:tabLst>
                      </a:pPr>
                      <a:r>
                        <a:rPr dirty="0" sz="160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ChatGPT</a:t>
                      </a:r>
                      <a:r>
                        <a:rPr dirty="0" sz="1600" spc="-105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Gov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</a:pPr>
                      <a:r>
                        <a:rPr dirty="0" sz="1600" spc="-25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v.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910"/>
                        </a:lnSpc>
                      </a:pPr>
                      <a:r>
                        <a:rPr dirty="0" sz="160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API</a:t>
                      </a:r>
                      <a:r>
                        <a:rPr dirty="0" sz="1600" spc="-45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Application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535305">
                <a:tc>
                  <a:txBody>
                    <a:bodyPr/>
                    <a:lstStyle/>
                    <a:p>
                      <a:pPr marL="382905">
                        <a:lnSpc>
                          <a:spcPts val="1850"/>
                        </a:lnSpc>
                      </a:pPr>
                      <a:r>
                        <a:rPr dirty="0" sz="1600" spc="-1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Integration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829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600" spc="-1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Enterprise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0"/>
                        </a:lnSpc>
                      </a:pPr>
                      <a:r>
                        <a:rPr dirty="0" sz="1600" spc="-25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v.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850"/>
                        </a:lnSpc>
                      </a:pPr>
                      <a:r>
                        <a:rPr dirty="0" sz="160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Team</a:t>
                      </a:r>
                      <a:r>
                        <a:rPr dirty="0" sz="1600" spc="-60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95959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8000" y="189653"/>
            <a:ext cx="4143599" cy="22884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7999" y="2677712"/>
            <a:ext cx="4143600" cy="30265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525511" y="5836284"/>
            <a:ext cx="14655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ourier New"/>
                <a:cs typeface="Courier New"/>
              </a:rPr>
              <a:t>Udacity</a:t>
            </a:r>
            <a:r>
              <a:rPr dirty="0" sz="900" spc="-2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GPT</a:t>
            </a:r>
            <a:r>
              <a:rPr dirty="0" sz="900" spc="-25">
                <a:latin typeface="Courier New"/>
                <a:cs typeface="Courier New"/>
              </a:rPr>
              <a:t> </a:t>
            </a:r>
            <a:r>
              <a:rPr dirty="0" sz="900" spc="-10">
                <a:latin typeface="Courier New"/>
                <a:cs typeface="Courier New"/>
              </a:rPr>
              <a:t>(Udacity)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14032"/>
            <a:ext cx="828294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/>
              <a:t>What</a:t>
            </a:r>
            <a:r>
              <a:rPr dirty="0" sz="2500" spc="-10"/>
              <a:t> </a:t>
            </a:r>
            <a:r>
              <a:rPr dirty="0" sz="2500"/>
              <a:t>is</a:t>
            </a:r>
            <a:r>
              <a:rPr dirty="0" sz="2500" spc="-10"/>
              <a:t> </a:t>
            </a:r>
            <a:r>
              <a:rPr dirty="0" sz="2500"/>
              <a:t>the</a:t>
            </a:r>
            <a:r>
              <a:rPr dirty="0" sz="2500" spc="-10"/>
              <a:t> </a:t>
            </a:r>
            <a:r>
              <a:rPr dirty="0" sz="2500"/>
              <a:t>“Small</a:t>
            </a:r>
            <a:r>
              <a:rPr dirty="0" sz="2500" spc="-10"/>
              <a:t> </a:t>
            </a:r>
            <a:r>
              <a:rPr dirty="0" sz="2500"/>
              <a:t>Language</a:t>
            </a:r>
            <a:r>
              <a:rPr dirty="0" sz="2500" spc="-10"/>
              <a:t> </a:t>
            </a:r>
            <a:r>
              <a:rPr dirty="0" sz="2500"/>
              <a:t>Model”</a:t>
            </a:r>
            <a:r>
              <a:rPr dirty="0" sz="2500" spc="-5"/>
              <a:t> </a:t>
            </a:r>
            <a:r>
              <a:rPr dirty="0" sz="2500" spc="-10"/>
              <a:t>Concept?</a:t>
            </a:r>
            <a:endParaRPr sz="2500"/>
          </a:p>
        </p:txBody>
      </p:sp>
      <p:sp>
        <p:nvSpPr>
          <p:cNvPr id="3" name="object 3" descr=""/>
          <p:cNvSpPr txBox="1"/>
          <p:nvPr/>
        </p:nvSpPr>
        <p:spPr>
          <a:xfrm>
            <a:off x="397150" y="3017175"/>
            <a:ext cx="1607185" cy="27559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15"/>
              </a:lnSpc>
            </a:pPr>
            <a:r>
              <a:rPr dirty="0" sz="1900" spc="-10" b="1">
                <a:latin typeface="Courier New"/>
                <a:cs typeface="Courier New"/>
              </a:rPr>
              <a:t>[IMPORTANT]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23879" y="2983209"/>
            <a:ext cx="1910714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What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it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is</a:t>
            </a:r>
            <a:r>
              <a:rPr dirty="0" sz="1900" spc="-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25" b="1">
                <a:solidFill>
                  <a:srgbClr val="595959"/>
                </a:solidFill>
                <a:latin typeface="Courier New"/>
                <a:cs typeface="Courier New"/>
              </a:rPr>
              <a:t>in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4450" y="3258699"/>
            <a:ext cx="220091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595959"/>
                </a:solidFill>
                <a:latin typeface="Courier New"/>
                <a:cs typeface="Courier New"/>
              </a:rPr>
              <a:t>other</a:t>
            </a:r>
            <a:r>
              <a:rPr dirty="0" sz="19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900" spc="-10" b="1">
                <a:solidFill>
                  <a:srgbClr val="595959"/>
                </a:solidFill>
                <a:latin typeface="Courier New"/>
                <a:cs typeface="Courier New"/>
              </a:rPr>
              <a:t>contexts: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4450" y="3535139"/>
            <a:ext cx="3958590" cy="234823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9055">
              <a:lnSpc>
                <a:spcPts val="2070"/>
              </a:lnSpc>
              <a:spcBef>
                <a:spcPts val="260"/>
              </a:spcBef>
            </a:pP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A</a:t>
            </a:r>
            <a:r>
              <a:rPr dirty="0" sz="1800" spc="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small</a:t>
            </a:r>
            <a:r>
              <a:rPr dirty="0" sz="1800" spc="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language</a:t>
            </a:r>
            <a:r>
              <a:rPr dirty="0" sz="1800" spc="4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model</a:t>
            </a:r>
            <a:r>
              <a:rPr dirty="0" sz="1800" spc="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might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describe</a:t>
            </a:r>
            <a:r>
              <a:rPr dirty="0" sz="1800" spc="5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a</a:t>
            </a:r>
            <a:r>
              <a:rPr dirty="0" sz="1800" spc="5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specialized</a:t>
            </a:r>
            <a:r>
              <a:rPr dirty="0" sz="1800" spc="5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25">
                <a:solidFill>
                  <a:srgbClr val="595959"/>
                </a:solidFill>
                <a:latin typeface="Courier New"/>
                <a:cs typeface="Courier New"/>
              </a:rPr>
              <a:t>LLM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model</a:t>
            </a:r>
            <a:r>
              <a:rPr dirty="0" sz="1800" spc="5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with</a:t>
            </a:r>
            <a:r>
              <a:rPr dirty="0" sz="1800" spc="5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95959"/>
                </a:solidFill>
                <a:latin typeface="Courier New"/>
                <a:cs typeface="Courier New"/>
              </a:rPr>
              <a:t>relatively</a:t>
            </a:r>
            <a:r>
              <a:rPr dirty="0" sz="1800" spc="5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25">
                <a:solidFill>
                  <a:srgbClr val="595959"/>
                </a:solidFill>
                <a:latin typeface="Courier New"/>
                <a:cs typeface="Courier New"/>
              </a:rPr>
              <a:t>few </a:t>
            </a:r>
            <a:r>
              <a:rPr dirty="0" sz="1800" spc="-10">
                <a:solidFill>
                  <a:srgbClr val="595959"/>
                </a:solidFill>
                <a:latin typeface="Courier New"/>
                <a:cs typeface="Courier New"/>
              </a:rPr>
              <a:t>parameters.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400"/>
              </a:lnSpc>
              <a:spcBef>
                <a:spcPts val="1250"/>
              </a:spcBef>
            </a:pPr>
            <a:r>
              <a:rPr dirty="0" sz="1200" b="1">
                <a:solidFill>
                  <a:srgbClr val="595959"/>
                </a:solidFill>
                <a:latin typeface="Courier New"/>
                <a:cs typeface="Courier New"/>
              </a:rPr>
              <a:t>FOR</a:t>
            </a:r>
            <a:r>
              <a:rPr dirty="0" sz="1200" spc="-6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200" spc="-10" b="1">
                <a:solidFill>
                  <a:srgbClr val="595959"/>
                </a:solidFill>
                <a:latin typeface="Courier New"/>
                <a:cs typeface="Courier New"/>
              </a:rPr>
              <a:t>EXAMPLE:</a:t>
            </a:r>
            <a:endParaRPr sz="1200">
              <a:latin typeface="Courier New"/>
              <a:cs typeface="Courier New"/>
            </a:endParaRPr>
          </a:p>
          <a:p>
            <a:pPr marL="12700" marR="102870">
              <a:lnSpc>
                <a:spcPts val="1550"/>
              </a:lnSpc>
              <a:spcBef>
                <a:spcPts val="70"/>
              </a:spcBef>
            </a:pP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An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LLM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that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generates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haikus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based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solely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on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the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contents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of</a:t>
            </a:r>
            <a:r>
              <a:rPr dirty="0" sz="1350" spc="-1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George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 spc="-20">
                <a:solidFill>
                  <a:srgbClr val="595959"/>
                </a:solidFill>
                <a:latin typeface="Courier New"/>
                <a:cs typeface="Courier New"/>
              </a:rPr>
              <a:t>R.R.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Martin’s,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“A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Song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of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Ice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350" spc="-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50" spc="-10">
                <a:solidFill>
                  <a:srgbClr val="595959"/>
                </a:solidFill>
                <a:latin typeface="Courier New"/>
                <a:cs typeface="Courier New"/>
              </a:rPr>
              <a:t>Fire”.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(A</a:t>
            </a:r>
            <a:r>
              <a:rPr dirty="0" sz="1100" spc="-50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model</a:t>
            </a:r>
            <a:r>
              <a:rPr dirty="0" sz="1100" spc="-4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that</a:t>
            </a:r>
            <a:r>
              <a:rPr dirty="0" sz="1100" spc="-4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is</a:t>
            </a:r>
            <a:r>
              <a:rPr dirty="0" sz="1100" spc="-50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derived</a:t>
            </a:r>
            <a:r>
              <a:rPr dirty="0" sz="1100" spc="-4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from</a:t>
            </a:r>
            <a:r>
              <a:rPr dirty="0" sz="1100" spc="-4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a</a:t>
            </a:r>
            <a:r>
              <a:rPr dirty="0" sz="1100" spc="-50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limited</a:t>
            </a:r>
            <a:r>
              <a:rPr dirty="0" sz="1100" spc="-4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spc="-10" i="1">
                <a:solidFill>
                  <a:srgbClr val="595959"/>
                </a:solidFill>
                <a:latin typeface="Courier New"/>
                <a:cs typeface="Courier New"/>
              </a:rPr>
              <a:t>corpus,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and</a:t>
            </a:r>
            <a:r>
              <a:rPr dirty="0" sz="1100" spc="-5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designed</a:t>
            </a:r>
            <a:r>
              <a:rPr dirty="0" sz="1100" spc="-50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for</a:t>
            </a:r>
            <a:r>
              <a:rPr dirty="0" sz="1100" spc="-50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a</a:t>
            </a:r>
            <a:r>
              <a:rPr dirty="0" sz="1100" spc="-50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i="1">
                <a:solidFill>
                  <a:srgbClr val="595959"/>
                </a:solidFill>
                <a:latin typeface="Courier New"/>
                <a:cs typeface="Courier New"/>
              </a:rPr>
              <a:t>limited</a:t>
            </a:r>
            <a:r>
              <a:rPr dirty="0" sz="1100" spc="-55" i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100" spc="-10" i="1">
                <a:solidFill>
                  <a:srgbClr val="595959"/>
                </a:solidFill>
                <a:latin typeface="Courier New"/>
                <a:cs typeface="Courier New"/>
              </a:rPr>
              <a:t>purpose)</a:t>
            </a:r>
            <a:endParaRPr sz="1100">
              <a:latin typeface="Courier New"/>
              <a:cs typeface="Courier Ne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50" y="1396100"/>
            <a:ext cx="8634900" cy="14502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11699" y="1434199"/>
            <a:ext cx="8521065" cy="1336040"/>
          </a:xfrm>
          <a:prstGeom prst="rect">
            <a:avLst/>
          </a:prstGeom>
          <a:solidFill>
            <a:srgbClr val="EEEEEE"/>
          </a:solidFill>
        </p:spPr>
        <p:txBody>
          <a:bodyPr wrap="square" lIns="0" tIns="264795" rIns="0" bIns="0" rtlCol="0" vert="horz">
            <a:spAutoFit/>
          </a:bodyPr>
          <a:lstStyle/>
          <a:p>
            <a:pPr marL="1459230" marR="572770" indent="-880744">
              <a:lnSpc>
                <a:spcPct val="114999"/>
              </a:lnSpc>
              <a:spcBef>
                <a:spcPts val="2085"/>
              </a:spcBef>
            </a:pP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A</a:t>
            </a:r>
            <a:r>
              <a:rPr dirty="0" sz="2100" spc="-9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custom</a:t>
            </a:r>
            <a:r>
              <a:rPr dirty="0" sz="2100" spc="-9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GPT</a:t>
            </a:r>
            <a:r>
              <a:rPr dirty="0" sz="2100" spc="-9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module</a:t>
            </a:r>
            <a:r>
              <a:rPr dirty="0" sz="2100" spc="-9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produced</a:t>
            </a:r>
            <a:r>
              <a:rPr dirty="0" sz="2100" spc="-9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using</a:t>
            </a:r>
            <a:r>
              <a:rPr dirty="0" sz="2100" spc="-9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ChatGPT</a:t>
            </a:r>
            <a:r>
              <a:rPr dirty="0" sz="2100" spc="-9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spc="-25" b="1">
                <a:solidFill>
                  <a:srgbClr val="595959"/>
                </a:solidFill>
                <a:latin typeface="Courier New"/>
                <a:cs typeface="Courier New"/>
              </a:rPr>
              <a:t>and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contained</a:t>
            </a:r>
            <a:r>
              <a:rPr dirty="0" sz="2100" spc="-14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within</a:t>
            </a:r>
            <a:r>
              <a:rPr dirty="0" sz="2100" spc="-1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b="1">
                <a:solidFill>
                  <a:srgbClr val="595959"/>
                </a:solidFill>
                <a:latin typeface="Courier New"/>
                <a:cs typeface="Courier New"/>
              </a:rPr>
              <a:t>OpenAI’s</a:t>
            </a:r>
            <a:r>
              <a:rPr dirty="0" sz="2100" spc="-13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100" spc="-10" b="1">
                <a:solidFill>
                  <a:srgbClr val="595959"/>
                </a:solidFill>
                <a:latin typeface="Courier New"/>
                <a:cs typeface="Courier New"/>
              </a:rPr>
              <a:t>ecosystem</a:t>
            </a:r>
            <a:endParaRPr sz="2100">
              <a:latin typeface="Courier New"/>
              <a:cs typeface="Courier Ne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2450" y="2937699"/>
            <a:ext cx="3969850" cy="27402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935475" y="5744412"/>
            <a:ext cx="276161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Generated</a:t>
            </a:r>
            <a:r>
              <a:rPr dirty="0" sz="1300" spc="-4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using</a:t>
            </a:r>
            <a:r>
              <a:rPr dirty="0" sz="1300" spc="-19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 b="1">
                <a:solidFill>
                  <a:srgbClr val="595959"/>
                </a:solidFill>
                <a:latin typeface="Courier New"/>
                <a:cs typeface="Courier New"/>
              </a:rPr>
              <a:t>ChatGPT</a:t>
            </a:r>
            <a:r>
              <a:rPr dirty="0" sz="1300" spc="-4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 spc="-20" b="1">
                <a:solidFill>
                  <a:srgbClr val="595959"/>
                </a:solidFill>
                <a:latin typeface="Courier New"/>
                <a:cs typeface="Courier New"/>
              </a:rPr>
              <a:t>Sora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8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Using</a:t>
            </a:r>
            <a:r>
              <a:rPr dirty="0" spc="-30"/>
              <a:t> </a:t>
            </a:r>
            <a:r>
              <a:rPr dirty="0"/>
              <a:t>Custom</a:t>
            </a:r>
            <a:r>
              <a:rPr dirty="0" spc="-25"/>
              <a:t> </a:t>
            </a:r>
            <a:r>
              <a:rPr dirty="0" spc="-20"/>
              <a:t>GPTs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2980" y="1754802"/>
            <a:ext cx="3623310" cy="300482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No</a:t>
            </a:r>
            <a:r>
              <a:rPr dirty="0" sz="1700" spc="-5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code</a:t>
            </a:r>
            <a:r>
              <a:rPr dirty="0" sz="1700" spc="-4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required!</a:t>
            </a:r>
            <a:endParaRPr sz="1700">
              <a:latin typeface="Courier New"/>
              <a:cs typeface="Courier New"/>
            </a:endParaRPr>
          </a:p>
          <a:p>
            <a:pPr marL="371475" marR="5080" indent="-359410">
              <a:lnSpc>
                <a:spcPct val="114999"/>
              </a:lnSpc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Allows</a:t>
            </a:r>
            <a:r>
              <a:rPr dirty="0" sz="1700" spc="-8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for</a:t>
            </a:r>
            <a:r>
              <a:rPr dirty="0" sz="1700" spc="-7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varied</a:t>
            </a:r>
            <a:r>
              <a:rPr dirty="0" sz="1700" spc="-7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20">
                <a:solidFill>
                  <a:srgbClr val="595959"/>
                </a:solidFill>
                <a:latin typeface="Courier New"/>
                <a:cs typeface="Courier New"/>
              </a:rPr>
              <a:t>user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inputs</a:t>
            </a:r>
            <a:r>
              <a:rPr dirty="0" sz="1700" spc="-9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(PDFs,</a:t>
            </a:r>
            <a:r>
              <a:rPr dirty="0" sz="17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docs,</a:t>
            </a:r>
            <a:r>
              <a:rPr dirty="0" sz="17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etc.)</a:t>
            </a:r>
            <a:endParaRPr sz="1700">
              <a:latin typeface="Courier New"/>
              <a:cs typeface="Courier New"/>
            </a:endParaRPr>
          </a:p>
          <a:p>
            <a:pPr marL="371475" marR="393700" indent="-359410">
              <a:lnSpc>
                <a:spcPct val="114999"/>
              </a:lnSpc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Allows</a:t>
            </a:r>
            <a:r>
              <a:rPr dirty="0" sz="1700" spc="-9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for</a:t>
            </a:r>
            <a:r>
              <a:rPr dirty="0" sz="17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creation</a:t>
            </a:r>
            <a:r>
              <a:rPr dirty="0" sz="17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25">
                <a:solidFill>
                  <a:srgbClr val="595959"/>
                </a:solidFill>
                <a:latin typeface="Courier New"/>
                <a:cs typeface="Courier New"/>
              </a:rPr>
              <a:t>of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prompt</a:t>
            </a:r>
            <a:r>
              <a:rPr dirty="0" sz="1700" spc="-114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libraries</a:t>
            </a:r>
            <a:r>
              <a:rPr dirty="0" sz="1700" spc="-114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25">
                <a:solidFill>
                  <a:srgbClr val="595959"/>
                </a:solidFill>
                <a:latin typeface="Courier New"/>
                <a:cs typeface="Courier New"/>
              </a:rPr>
              <a:t>for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structured</a:t>
            </a:r>
            <a:r>
              <a:rPr dirty="0" sz="1700" spc="-15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outputs</a:t>
            </a:r>
            <a:endParaRPr sz="1700">
              <a:latin typeface="Courier New"/>
              <a:cs typeface="Courier New"/>
            </a:endParaRPr>
          </a:p>
          <a:p>
            <a:pPr marL="371475" marR="134620" indent="-359410">
              <a:lnSpc>
                <a:spcPct val="114999"/>
              </a:lnSpc>
              <a:buFont typeface="Arial"/>
              <a:buChar char="●"/>
              <a:tabLst>
                <a:tab pos="371475" algn="l"/>
              </a:tabLst>
            </a:pP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Eliminates</a:t>
            </a:r>
            <a:r>
              <a:rPr dirty="0" sz="1700" spc="-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need</a:t>
            </a:r>
            <a:r>
              <a:rPr dirty="0" sz="1700" spc="-8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to</a:t>
            </a:r>
            <a:r>
              <a:rPr dirty="0" sz="1700" spc="-8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input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instructions</a:t>
            </a:r>
            <a:r>
              <a:rPr dirty="0" sz="1700" spc="-1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repeatedly;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instructions</a:t>
            </a:r>
            <a:r>
              <a:rPr dirty="0" sz="1700" spc="-18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immutable </a:t>
            </a:r>
            <a:r>
              <a:rPr dirty="0" sz="1700">
                <a:solidFill>
                  <a:srgbClr val="595959"/>
                </a:solidFill>
                <a:latin typeface="Courier New"/>
                <a:cs typeface="Courier New"/>
              </a:rPr>
              <a:t>unless</a:t>
            </a:r>
            <a:r>
              <a:rPr dirty="0" sz="1700" spc="-9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intentionally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1925" y="4773084"/>
            <a:ext cx="9321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595959"/>
                </a:solidFill>
                <a:latin typeface="Courier New"/>
                <a:cs typeface="Courier New"/>
              </a:rPr>
              <a:t>changed</a:t>
            </a:r>
            <a:endParaRPr sz="1700">
              <a:latin typeface="Courier New"/>
              <a:cs typeface="Courier New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0149" y="1005900"/>
            <a:ext cx="4010723" cy="37370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31849" y="4918029"/>
            <a:ext cx="2781935" cy="70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Staff</a:t>
            </a:r>
            <a:r>
              <a:rPr dirty="0" sz="1300" spc="-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Report</a:t>
            </a:r>
            <a:r>
              <a:rPr dirty="0" sz="1300" spc="-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Custom</a:t>
            </a:r>
            <a:r>
              <a:rPr dirty="0" sz="1300" spc="-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GPT</a:t>
            </a:r>
            <a:r>
              <a:rPr dirty="0" sz="1300" spc="-3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Courier New"/>
                <a:cs typeface="Courier New"/>
              </a:rPr>
              <a:t>from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the</a:t>
            </a:r>
            <a:r>
              <a:rPr dirty="0" sz="1300" spc="-2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APA</a:t>
            </a:r>
            <a:r>
              <a:rPr dirty="0" sz="1300" spc="-2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Tech</a:t>
            </a:r>
            <a:r>
              <a:rPr dirty="0" sz="1300" spc="-2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Gen</a:t>
            </a:r>
            <a:r>
              <a:rPr dirty="0" sz="1300" spc="-2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 spc="-25">
                <a:solidFill>
                  <a:srgbClr val="595959"/>
                </a:solidFill>
                <a:latin typeface="Courier New"/>
                <a:cs typeface="Courier New"/>
              </a:rPr>
              <a:t>AI </a:t>
            </a: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Strategies</a:t>
            </a:r>
            <a:r>
              <a:rPr dirty="0" sz="1300" spc="-5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Courier New"/>
                <a:cs typeface="Courier New"/>
              </a:rPr>
              <a:t>Webinar</a:t>
            </a:r>
            <a:endParaRPr sz="1300">
              <a:latin typeface="Courier New"/>
              <a:cs typeface="Courier Ne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9992" y="4891693"/>
            <a:ext cx="844516" cy="8445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5" y="2008256"/>
            <a:ext cx="3658235" cy="1463040"/>
          </a:xfrm>
          <a:prstGeom prst="rect"/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760"/>
              </a:lnSpc>
            </a:pPr>
            <a:r>
              <a:rPr dirty="0" sz="4800"/>
              <a:t>Building</a:t>
            </a:r>
            <a:r>
              <a:rPr dirty="0" sz="4800" spc="-50"/>
              <a:t> a </a:t>
            </a:r>
            <a:r>
              <a:rPr dirty="0" sz="4800"/>
              <a:t>Custom</a:t>
            </a:r>
            <a:r>
              <a:rPr dirty="0" sz="4800" spc="-30"/>
              <a:t> </a:t>
            </a:r>
            <a:r>
              <a:rPr dirty="0" sz="4800" spc="-25"/>
              <a:t>GPT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575975" y="3471296"/>
            <a:ext cx="2926715" cy="73152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570"/>
              </a:lnSpc>
            </a:pPr>
            <a:r>
              <a:rPr dirty="0" sz="4800" spc="-10" b="1">
                <a:latin typeface="Courier New"/>
                <a:cs typeface="Courier New"/>
              </a:rPr>
              <a:t>Together</a:t>
            </a:r>
            <a:endParaRPr sz="4800">
              <a:latin typeface="Courier New"/>
              <a:cs typeface="Courier New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12682" y="1621482"/>
            <a:ext cx="3196590" cy="3196590"/>
            <a:chOff x="5112682" y="1621482"/>
            <a:chExt cx="3196590" cy="31965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682" y="1621482"/>
              <a:ext cx="3196502" cy="319650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422199" y="2897999"/>
              <a:ext cx="539115" cy="605155"/>
            </a:xfrm>
            <a:custGeom>
              <a:avLst/>
              <a:gdLst/>
              <a:ahLst/>
              <a:cxnLst/>
              <a:rect l="l" t="t" r="r" b="b"/>
              <a:pathLst>
                <a:path w="539115" h="605154">
                  <a:moveTo>
                    <a:pt x="538799" y="604799"/>
                  </a:moveTo>
                  <a:lnTo>
                    <a:pt x="0" y="604799"/>
                  </a:lnTo>
                  <a:lnTo>
                    <a:pt x="0" y="0"/>
                  </a:lnTo>
                  <a:lnTo>
                    <a:pt x="538799" y="0"/>
                  </a:lnTo>
                  <a:lnTo>
                    <a:pt x="538799" y="604799"/>
                  </a:lnTo>
                  <a:close/>
                </a:path>
              </a:pathLst>
            </a:custGeom>
            <a:solidFill>
              <a:srgbClr val="D6D1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568073" y="4996797"/>
            <a:ext cx="2463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595959"/>
                </a:solidFill>
                <a:latin typeface="Courier New"/>
                <a:cs typeface="Courier New"/>
              </a:rPr>
              <a:t>Scan</a:t>
            </a:r>
            <a:r>
              <a:rPr dirty="0" sz="1600" spc="-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595959"/>
                </a:solidFill>
                <a:latin typeface="Courier New"/>
                <a:cs typeface="Courier New"/>
              </a:rPr>
              <a:t>to</a:t>
            </a:r>
            <a:r>
              <a:rPr dirty="0" sz="1600" spc="-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595959"/>
                </a:solidFill>
                <a:latin typeface="Courier New"/>
                <a:cs typeface="Courier New"/>
              </a:rPr>
              <a:t>follow</a:t>
            </a:r>
            <a:r>
              <a:rPr dirty="0" sz="1600" spc="-6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595959"/>
                </a:solidFill>
                <a:latin typeface="Courier New"/>
                <a:cs typeface="Courier New"/>
              </a:rPr>
              <a:t>along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4725" y="5452147"/>
            <a:ext cx="7797165" cy="3562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b="1">
                <a:latin typeface="Courier New"/>
                <a:cs typeface="Courier New"/>
              </a:rPr>
              <a:t>AI</a:t>
            </a:r>
            <a:r>
              <a:rPr dirty="0" sz="2150" spc="40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Product</a:t>
            </a:r>
            <a:r>
              <a:rPr dirty="0" sz="2150" spc="55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Integrations:</a:t>
            </a:r>
            <a:r>
              <a:rPr dirty="0" sz="2150" spc="50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A</a:t>
            </a:r>
            <a:r>
              <a:rPr dirty="0" sz="2150" spc="55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Hard</a:t>
            </a:r>
            <a:r>
              <a:rPr dirty="0" sz="2150" spc="50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Rock</a:t>
            </a:r>
            <a:r>
              <a:rPr dirty="0" sz="2150" spc="55" b="1">
                <a:latin typeface="Courier New"/>
                <a:cs typeface="Courier New"/>
              </a:rPr>
              <a:t> </a:t>
            </a:r>
            <a:r>
              <a:rPr dirty="0" sz="2150" b="1">
                <a:latin typeface="Courier New"/>
                <a:cs typeface="Courier New"/>
              </a:rPr>
              <a:t>to</a:t>
            </a:r>
            <a:r>
              <a:rPr dirty="0" sz="2150" spc="50" b="1">
                <a:latin typeface="Courier New"/>
                <a:cs typeface="Courier New"/>
              </a:rPr>
              <a:t> </a:t>
            </a:r>
            <a:r>
              <a:rPr dirty="0" sz="2150" spc="-10" b="1">
                <a:latin typeface="Courier New"/>
                <a:cs typeface="Courier New"/>
              </a:rPr>
              <a:t>Swallow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49" y="214673"/>
            <a:ext cx="8249299" cy="43996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237834" y="4757137"/>
            <a:ext cx="140398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>
                <a:solidFill>
                  <a:srgbClr val="595959"/>
                </a:solidFill>
                <a:latin typeface="Courier New"/>
                <a:cs typeface="Courier New"/>
              </a:rPr>
              <a:t>(Newton,</a:t>
            </a:r>
            <a:r>
              <a:rPr dirty="0" sz="1300" spc="-4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Courier New"/>
                <a:cs typeface="Courier New"/>
              </a:rPr>
              <a:t>2024)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84618" y="150400"/>
            <a:ext cx="8259445" cy="6036310"/>
            <a:chOff x="884618" y="150400"/>
            <a:chExt cx="8259445" cy="60363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600" y="150400"/>
              <a:ext cx="3677298" cy="326411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48200" y="691424"/>
              <a:ext cx="4267200" cy="2553335"/>
            </a:xfrm>
            <a:custGeom>
              <a:avLst/>
              <a:gdLst/>
              <a:ahLst/>
              <a:cxnLst/>
              <a:rect l="l" t="t" r="r" b="b"/>
              <a:pathLst>
                <a:path w="4267200" h="2553335">
                  <a:moveTo>
                    <a:pt x="1900351" y="2553233"/>
                  </a:moveTo>
                  <a:lnTo>
                    <a:pt x="0" y="2553233"/>
                  </a:lnTo>
                  <a:lnTo>
                    <a:pt x="0" y="1748789"/>
                  </a:lnTo>
                  <a:lnTo>
                    <a:pt x="1632203" y="0"/>
                  </a:lnTo>
                  <a:lnTo>
                    <a:pt x="4267047" y="1620545"/>
                  </a:lnTo>
                  <a:lnTo>
                    <a:pt x="1900351" y="2553233"/>
                  </a:lnTo>
                  <a:close/>
                </a:path>
              </a:pathLst>
            </a:custGeom>
            <a:solidFill>
              <a:srgbClr val="B1B1B1">
                <a:alpha val="5062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699" y="538368"/>
              <a:ext cx="3098145" cy="20982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2337" y="709923"/>
              <a:ext cx="2602844" cy="160297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34237" y="671823"/>
              <a:ext cx="2679065" cy="1679575"/>
            </a:xfrm>
            <a:custGeom>
              <a:avLst/>
              <a:gdLst/>
              <a:ahLst/>
              <a:cxnLst/>
              <a:rect l="l" t="t" r="r" b="b"/>
              <a:pathLst>
                <a:path w="2679065" h="1679575">
                  <a:moveTo>
                    <a:pt x="0" y="0"/>
                  </a:moveTo>
                  <a:lnTo>
                    <a:pt x="2679044" y="0"/>
                  </a:lnTo>
                  <a:lnTo>
                    <a:pt x="2679044" y="1679174"/>
                  </a:lnTo>
                  <a:lnTo>
                    <a:pt x="0" y="167917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7599" y="3880462"/>
              <a:ext cx="4722373" cy="20974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618" y="4368325"/>
              <a:ext cx="5045032" cy="181799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593689" y="3625430"/>
              <a:ext cx="3352800" cy="2159000"/>
            </a:xfrm>
            <a:custGeom>
              <a:avLst/>
              <a:gdLst/>
              <a:ahLst/>
              <a:cxnLst/>
              <a:rect l="l" t="t" r="r" b="b"/>
              <a:pathLst>
                <a:path w="3352800" h="2159000">
                  <a:moveTo>
                    <a:pt x="1447800" y="1155700"/>
                  </a:moveTo>
                  <a:lnTo>
                    <a:pt x="152400" y="774700"/>
                  </a:lnTo>
                  <a:lnTo>
                    <a:pt x="0" y="774700"/>
                  </a:lnTo>
                  <a:lnTo>
                    <a:pt x="0" y="914400"/>
                  </a:lnTo>
                  <a:lnTo>
                    <a:pt x="571500" y="2159000"/>
                  </a:lnTo>
                  <a:lnTo>
                    <a:pt x="1447800" y="1155700"/>
                  </a:lnTo>
                  <a:close/>
                </a:path>
                <a:path w="3352800" h="2159000">
                  <a:moveTo>
                    <a:pt x="3352800" y="0"/>
                  </a:moveTo>
                  <a:lnTo>
                    <a:pt x="1422400" y="0"/>
                  </a:lnTo>
                  <a:lnTo>
                    <a:pt x="2070100" y="800100"/>
                  </a:lnTo>
                  <a:lnTo>
                    <a:pt x="2844800" y="800100"/>
                  </a:lnTo>
                  <a:lnTo>
                    <a:pt x="3352800" y="0"/>
                  </a:lnTo>
                  <a:close/>
                </a:path>
              </a:pathLst>
            </a:custGeom>
            <a:solidFill>
              <a:srgbClr val="B1B1B1">
                <a:alpha val="5062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4012" y="2424409"/>
              <a:ext cx="2359987" cy="14967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5650" y="2595963"/>
              <a:ext cx="1879601" cy="10014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997550" y="2557863"/>
              <a:ext cx="1955800" cy="1078230"/>
            </a:xfrm>
            <a:custGeom>
              <a:avLst/>
              <a:gdLst/>
              <a:ahLst/>
              <a:cxnLst/>
              <a:rect l="l" t="t" r="r" b="b"/>
              <a:pathLst>
                <a:path w="1955800" h="1078229">
                  <a:moveTo>
                    <a:pt x="0" y="0"/>
                  </a:moveTo>
                  <a:lnTo>
                    <a:pt x="1955801" y="0"/>
                  </a:lnTo>
                  <a:lnTo>
                    <a:pt x="1955801" y="1077649"/>
                  </a:lnTo>
                  <a:lnTo>
                    <a:pt x="0" y="107764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7859" y="4635533"/>
              <a:ext cx="1316952" cy="143579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9496" y="4807087"/>
              <a:ext cx="821652" cy="94049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121396" y="4768987"/>
              <a:ext cx="897890" cy="1017269"/>
            </a:xfrm>
            <a:custGeom>
              <a:avLst/>
              <a:gdLst/>
              <a:ahLst/>
              <a:cxnLst/>
              <a:rect l="l" t="t" r="r" b="b"/>
              <a:pathLst>
                <a:path w="897890" h="1017270">
                  <a:moveTo>
                    <a:pt x="0" y="0"/>
                  </a:moveTo>
                  <a:lnTo>
                    <a:pt x="897852" y="0"/>
                  </a:lnTo>
                  <a:lnTo>
                    <a:pt x="897852" y="1016699"/>
                  </a:lnTo>
                  <a:lnTo>
                    <a:pt x="0" y="10166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79300" y="2431625"/>
              <a:ext cx="3756025" cy="2079625"/>
            </a:xfrm>
            <a:custGeom>
              <a:avLst/>
              <a:gdLst/>
              <a:ahLst/>
              <a:cxnLst/>
              <a:rect l="l" t="t" r="r" b="b"/>
              <a:pathLst>
                <a:path w="3756025" h="2079625">
                  <a:moveTo>
                    <a:pt x="0" y="0"/>
                  </a:moveTo>
                  <a:lnTo>
                    <a:pt x="1879499" y="0"/>
                  </a:lnTo>
                  <a:lnTo>
                    <a:pt x="1879499" y="800099"/>
                  </a:lnTo>
                  <a:lnTo>
                    <a:pt x="0" y="800099"/>
                  </a:lnTo>
                  <a:lnTo>
                    <a:pt x="0" y="0"/>
                  </a:lnTo>
                  <a:close/>
                </a:path>
                <a:path w="3756025" h="2079625">
                  <a:moveTo>
                    <a:pt x="2933699" y="1676399"/>
                  </a:moveTo>
                  <a:lnTo>
                    <a:pt x="3755399" y="1676399"/>
                  </a:lnTo>
                  <a:lnTo>
                    <a:pt x="3755399" y="1993799"/>
                  </a:lnTo>
                  <a:lnTo>
                    <a:pt x="2933699" y="1993799"/>
                  </a:lnTo>
                  <a:lnTo>
                    <a:pt x="2933699" y="1676399"/>
                  </a:lnTo>
                  <a:close/>
                </a:path>
                <a:path w="3756025" h="2079625">
                  <a:moveTo>
                    <a:pt x="914399" y="1968499"/>
                  </a:moveTo>
                  <a:lnTo>
                    <a:pt x="1066799" y="1968499"/>
                  </a:lnTo>
                  <a:lnTo>
                    <a:pt x="1066799" y="2079199"/>
                  </a:lnTo>
                  <a:lnTo>
                    <a:pt x="914399" y="2079199"/>
                  </a:lnTo>
                  <a:lnTo>
                    <a:pt x="914399" y="19684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4725" y="534963"/>
            <a:ext cx="1836420" cy="10134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150"/>
              <a:t>AI </a:t>
            </a:r>
            <a:r>
              <a:rPr dirty="0" sz="2150" spc="-10"/>
              <a:t>Product Integration Functions</a:t>
            </a:r>
            <a:endParaRPr sz="2150"/>
          </a:p>
        </p:txBody>
      </p:sp>
      <p:sp>
        <p:nvSpPr>
          <p:cNvPr id="19" name="object 19" descr=""/>
          <p:cNvSpPr txBox="1"/>
          <p:nvPr/>
        </p:nvSpPr>
        <p:spPr>
          <a:xfrm>
            <a:off x="311699" y="1729275"/>
            <a:ext cx="3059430" cy="2378710"/>
          </a:xfrm>
          <a:prstGeom prst="rect">
            <a:avLst/>
          </a:prstGeom>
          <a:solidFill>
            <a:srgbClr val="EEEEEE"/>
          </a:solidFill>
        </p:spPr>
        <p:txBody>
          <a:bodyPr wrap="square" lIns="0" tIns="78740" rIns="0" bIns="0" rtlCol="0" vert="horz">
            <a:spAutoFit/>
          </a:bodyPr>
          <a:lstStyle/>
          <a:p>
            <a:pPr marL="542290" indent="-335915">
              <a:lnSpc>
                <a:spcPct val="100000"/>
              </a:lnSpc>
              <a:spcBef>
                <a:spcPts val="620"/>
              </a:spcBef>
              <a:buFont typeface="Arial"/>
              <a:buChar char="●"/>
              <a:tabLst>
                <a:tab pos="542290" algn="l"/>
              </a:tabLst>
            </a:pPr>
            <a:r>
              <a:rPr dirty="0" sz="1400">
                <a:solidFill>
                  <a:srgbClr val="595959"/>
                </a:solidFill>
                <a:latin typeface="Courier New"/>
                <a:cs typeface="Courier New"/>
              </a:rPr>
              <a:t>Workflow</a:t>
            </a:r>
            <a:r>
              <a:rPr dirty="0" sz="1400" spc="-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optimization</a:t>
            </a:r>
            <a:endParaRPr sz="1400">
              <a:latin typeface="Courier New"/>
              <a:cs typeface="Courier New"/>
            </a:endParaRPr>
          </a:p>
          <a:p>
            <a:pPr marL="542290" indent="-335915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542290" algn="l"/>
              </a:tabLst>
            </a:pPr>
            <a:r>
              <a:rPr dirty="0" sz="1400">
                <a:solidFill>
                  <a:srgbClr val="595959"/>
                </a:solidFill>
                <a:latin typeface="Courier New"/>
                <a:cs typeface="Courier New"/>
              </a:rPr>
              <a:t>Assisted</a:t>
            </a:r>
            <a:r>
              <a:rPr dirty="0" sz="1400" spc="-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search</a:t>
            </a:r>
            <a:endParaRPr sz="1400">
              <a:latin typeface="Courier New"/>
              <a:cs typeface="Courier New"/>
            </a:endParaRPr>
          </a:p>
          <a:p>
            <a:pPr marL="542925" marR="908050" indent="-336550">
              <a:lnSpc>
                <a:spcPct val="114999"/>
              </a:lnSpc>
              <a:buFont typeface="Arial"/>
              <a:buChar char="●"/>
              <a:tabLst>
                <a:tab pos="542925" algn="l"/>
              </a:tabLst>
            </a:pP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Content recommendations</a:t>
            </a:r>
            <a:endParaRPr sz="1400">
              <a:latin typeface="Courier New"/>
              <a:cs typeface="Courier New"/>
            </a:endParaRPr>
          </a:p>
          <a:p>
            <a:pPr marL="542290" indent="-335915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542290" algn="l"/>
              </a:tabLst>
            </a:pP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Education</a:t>
            </a:r>
            <a:endParaRPr sz="1400">
              <a:latin typeface="Courier New"/>
              <a:cs typeface="Courier New"/>
            </a:endParaRPr>
          </a:p>
          <a:p>
            <a:pPr marL="542290" indent="-335915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542290" algn="l"/>
              </a:tabLst>
            </a:pPr>
            <a:r>
              <a:rPr dirty="0" sz="1400">
                <a:solidFill>
                  <a:srgbClr val="595959"/>
                </a:solidFill>
                <a:latin typeface="Courier New"/>
                <a:cs typeface="Courier New"/>
              </a:rPr>
              <a:t>Decision</a:t>
            </a:r>
            <a:r>
              <a:rPr dirty="0" sz="1400" spc="-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support</a:t>
            </a:r>
            <a:endParaRPr sz="1400">
              <a:latin typeface="Courier New"/>
              <a:cs typeface="Courier New"/>
            </a:endParaRPr>
          </a:p>
          <a:p>
            <a:pPr marL="542925" marR="374650" indent="-336550">
              <a:lnSpc>
                <a:spcPct val="114999"/>
              </a:lnSpc>
              <a:buFont typeface="Arial"/>
              <a:buChar char="●"/>
              <a:tabLst>
                <a:tab pos="542925" algn="l"/>
              </a:tabLst>
            </a:pPr>
            <a:r>
              <a:rPr dirty="0" sz="1400">
                <a:solidFill>
                  <a:srgbClr val="595959"/>
                </a:solidFill>
                <a:latin typeface="Courier New"/>
                <a:cs typeface="Courier New"/>
              </a:rPr>
              <a:t>Content</a:t>
            </a:r>
            <a:r>
              <a:rPr dirty="0" sz="1400" spc="-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595959"/>
                </a:solidFill>
                <a:latin typeface="Courier New"/>
                <a:cs typeface="Courier New"/>
              </a:rPr>
              <a:t>analysis</a:t>
            </a:r>
            <a:r>
              <a:rPr dirty="0" sz="1400" spc="-35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25">
                <a:solidFill>
                  <a:srgbClr val="595959"/>
                </a:solidFill>
                <a:latin typeface="Courier New"/>
                <a:cs typeface="Courier New"/>
              </a:rPr>
              <a:t>and </a:t>
            </a: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summarization</a:t>
            </a:r>
            <a:endParaRPr sz="1400">
              <a:latin typeface="Courier New"/>
              <a:cs typeface="Courier New"/>
            </a:endParaRPr>
          </a:p>
          <a:p>
            <a:pPr marL="542290" indent="-335915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542290" algn="l"/>
              </a:tabLst>
            </a:pPr>
            <a:r>
              <a:rPr dirty="0" sz="1400">
                <a:solidFill>
                  <a:srgbClr val="595959"/>
                </a:solidFill>
                <a:latin typeface="Courier New"/>
                <a:cs typeface="Courier New"/>
              </a:rPr>
              <a:t>Customer</a:t>
            </a:r>
            <a:r>
              <a:rPr dirty="0" sz="1400" spc="-40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Courier New"/>
                <a:cs typeface="Courier New"/>
              </a:rPr>
              <a:t>support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Poll</a:t>
            </a:r>
            <a:r>
              <a:rPr dirty="0" sz="7200" spc="-195"/>
              <a:t> </a:t>
            </a:r>
            <a:r>
              <a:rPr dirty="0" sz="7200" spc="-10"/>
              <a:t>Results</a:t>
            </a:r>
            <a:endParaRPr sz="7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00" y="317675"/>
            <a:ext cx="890299" cy="8902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54775" y="4668550"/>
            <a:ext cx="8735060" cy="1633855"/>
            <a:chOff x="154775" y="4668550"/>
            <a:chExt cx="8735060" cy="163385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75" y="4668550"/>
              <a:ext cx="8734800" cy="16338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1924" y="4706650"/>
              <a:ext cx="8620760" cy="1519555"/>
            </a:xfrm>
            <a:custGeom>
              <a:avLst/>
              <a:gdLst/>
              <a:ahLst/>
              <a:cxnLst/>
              <a:rect l="l" t="t" r="r" b="b"/>
              <a:pathLst>
                <a:path w="8620760" h="1519554">
                  <a:moveTo>
                    <a:pt x="8367249" y="1519499"/>
                  </a:moveTo>
                  <a:lnTo>
                    <a:pt x="253249" y="1519499"/>
                  </a:lnTo>
                  <a:lnTo>
                    <a:pt x="207727" y="1515419"/>
                  </a:lnTo>
                  <a:lnTo>
                    <a:pt x="164882" y="1503656"/>
                  </a:lnTo>
                  <a:lnTo>
                    <a:pt x="125429" y="1484923"/>
                  </a:lnTo>
                  <a:lnTo>
                    <a:pt x="90084" y="1459938"/>
                  </a:lnTo>
                  <a:lnTo>
                    <a:pt x="59561" y="1429415"/>
                  </a:lnTo>
                  <a:lnTo>
                    <a:pt x="34576" y="1394070"/>
                  </a:lnTo>
                  <a:lnTo>
                    <a:pt x="15843" y="1354617"/>
                  </a:lnTo>
                  <a:lnTo>
                    <a:pt x="4080" y="1311771"/>
                  </a:lnTo>
                  <a:lnTo>
                    <a:pt x="0" y="1266249"/>
                  </a:lnTo>
                  <a:lnTo>
                    <a:pt x="0" y="253249"/>
                  </a:lnTo>
                  <a:lnTo>
                    <a:pt x="4080" y="207728"/>
                  </a:lnTo>
                  <a:lnTo>
                    <a:pt x="15843" y="164882"/>
                  </a:lnTo>
                  <a:lnTo>
                    <a:pt x="34576" y="125429"/>
                  </a:lnTo>
                  <a:lnTo>
                    <a:pt x="59561" y="90084"/>
                  </a:lnTo>
                  <a:lnTo>
                    <a:pt x="90084" y="59561"/>
                  </a:lnTo>
                  <a:lnTo>
                    <a:pt x="125429" y="34576"/>
                  </a:lnTo>
                  <a:lnTo>
                    <a:pt x="164882" y="15843"/>
                  </a:lnTo>
                  <a:lnTo>
                    <a:pt x="207727" y="4080"/>
                  </a:lnTo>
                  <a:lnTo>
                    <a:pt x="253249" y="0"/>
                  </a:lnTo>
                  <a:lnTo>
                    <a:pt x="8367249" y="0"/>
                  </a:lnTo>
                  <a:lnTo>
                    <a:pt x="8416887" y="4911"/>
                  </a:lnTo>
                  <a:lnTo>
                    <a:pt x="8464164" y="19277"/>
                  </a:lnTo>
                  <a:lnTo>
                    <a:pt x="8507753" y="42549"/>
                  </a:lnTo>
                  <a:lnTo>
                    <a:pt x="8546324" y="74175"/>
                  </a:lnTo>
                  <a:lnTo>
                    <a:pt x="8577951" y="112746"/>
                  </a:lnTo>
                  <a:lnTo>
                    <a:pt x="8601222" y="156335"/>
                  </a:lnTo>
                  <a:lnTo>
                    <a:pt x="8615588" y="203612"/>
                  </a:lnTo>
                  <a:lnTo>
                    <a:pt x="8620499" y="253249"/>
                  </a:lnTo>
                  <a:lnTo>
                    <a:pt x="8620499" y="1266249"/>
                  </a:lnTo>
                  <a:lnTo>
                    <a:pt x="8616419" y="1311771"/>
                  </a:lnTo>
                  <a:lnTo>
                    <a:pt x="8604656" y="1354617"/>
                  </a:lnTo>
                  <a:lnTo>
                    <a:pt x="8585924" y="1394070"/>
                  </a:lnTo>
                  <a:lnTo>
                    <a:pt x="8560938" y="1429415"/>
                  </a:lnTo>
                  <a:lnTo>
                    <a:pt x="8530415" y="1459938"/>
                  </a:lnTo>
                  <a:lnTo>
                    <a:pt x="8495070" y="1484923"/>
                  </a:lnTo>
                  <a:lnTo>
                    <a:pt x="8455617" y="1503656"/>
                  </a:lnTo>
                  <a:lnTo>
                    <a:pt x="8412772" y="1515419"/>
                  </a:lnTo>
                  <a:lnTo>
                    <a:pt x="8367249" y="1519499"/>
                  </a:lnTo>
                  <a:close/>
                </a:path>
              </a:pathLst>
            </a:custGeom>
            <a:solidFill>
              <a:srgbClr val="BECB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dirty="0" sz="1800">
                <a:solidFill>
                  <a:srgbClr val="000000"/>
                </a:solidFill>
              </a:rPr>
              <a:t>Scan</a:t>
            </a:r>
            <a:r>
              <a:rPr dirty="0" sz="1800" spc="-3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the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Code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&amp;</a:t>
            </a:r>
            <a:r>
              <a:rPr dirty="0" sz="1800" spc="-2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Participate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the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 spc="-10">
                <a:solidFill>
                  <a:srgbClr val="000000"/>
                </a:solidFill>
              </a:rPr>
              <a:t>Anonymous </a:t>
            </a:r>
            <a:r>
              <a:rPr dirty="0" sz="1800">
                <a:solidFill>
                  <a:srgbClr val="000000"/>
                </a:solidFill>
              </a:rPr>
              <a:t>Session</a:t>
            </a:r>
            <a:r>
              <a:rPr dirty="0" sz="1800" spc="-3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Poll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or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use</a:t>
            </a:r>
            <a:r>
              <a:rPr dirty="0" sz="1800" spc="-20">
                <a:solidFill>
                  <a:srgbClr val="000000"/>
                </a:solidFill>
              </a:rPr>
              <a:t> URL: </a:t>
            </a:r>
            <a:r>
              <a:rPr dirty="0" sz="2200" spc="-10">
                <a:solidFill>
                  <a:srgbClr val="000000"/>
                </a:solidFill>
              </a:rPr>
              <a:t>bit.ly/4hnSWbc</a:t>
            </a:r>
            <a:endParaRPr sz="2200"/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5675" y="4859049"/>
            <a:ext cx="1278599" cy="1278599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094850" y="5355549"/>
            <a:ext cx="237490" cy="283210"/>
          </a:xfrm>
          <a:custGeom>
            <a:avLst/>
            <a:gdLst/>
            <a:ahLst/>
            <a:cxnLst/>
            <a:rect l="l" t="t" r="r" b="b"/>
            <a:pathLst>
              <a:path w="237490" h="283210">
                <a:moveTo>
                  <a:pt x="236999" y="282899"/>
                </a:moveTo>
                <a:lnTo>
                  <a:pt x="0" y="282899"/>
                </a:lnTo>
                <a:lnTo>
                  <a:pt x="0" y="0"/>
                </a:lnTo>
                <a:lnTo>
                  <a:pt x="236999" y="0"/>
                </a:lnTo>
                <a:lnTo>
                  <a:pt x="236999" y="282899"/>
                </a:lnTo>
                <a:close/>
              </a:path>
            </a:pathLst>
          </a:custGeom>
          <a:solidFill>
            <a:srgbClr val="BECBD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81862" y="2099542"/>
            <a:ext cx="2379980" cy="1595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300" spc="-25" b="1">
                <a:latin typeface="Courier New"/>
                <a:cs typeface="Courier New"/>
              </a:rPr>
              <a:t>Q&amp;A</a:t>
            </a:r>
            <a:endParaRPr sz="10300">
              <a:latin typeface="Courier New"/>
              <a:cs typeface="Courier New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00" y="317675"/>
            <a:ext cx="890299" cy="890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91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20"/>
              </a:spcBef>
            </a:pPr>
            <a:r>
              <a:rPr dirty="0"/>
              <a:t>Planning</a:t>
            </a:r>
            <a:r>
              <a:rPr dirty="0" spc="65"/>
              <a:t> </a:t>
            </a:r>
            <a:r>
              <a:rPr dirty="0"/>
              <a:t>Through</a:t>
            </a:r>
            <a:r>
              <a:rPr dirty="0" spc="70"/>
              <a:t> </a:t>
            </a:r>
            <a:r>
              <a:rPr dirty="0"/>
              <a:t>the</a:t>
            </a:r>
            <a:r>
              <a:rPr dirty="0" spc="70"/>
              <a:t> </a:t>
            </a:r>
            <a:r>
              <a:rPr dirty="0"/>
              <a:t>Black</a:t>
            </a:r>
            <a:r>
              <a:rPr dirty="0" spc="70"/>
              <a:t> </a:t>
            </a:r>
            <a:r>
              <a:rPr dirty="0" spc="-10"/>
              <a:t>Mirror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6225" y="1757724"/>
            <a:ext cx="4690110" cy="2010410"/>
            <a:chOff x="156225" y="1757724"/>
            <a:chExt cx="4690110" cy="20104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25" y="1757724"/>
              <a:ext cx="4689573" cy="20103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75" y="1795824"/>
              <a:ext cx="4575272" cy="1896099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374" y="3866270"/>
            <a:ext cx="4612397" cy="194976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86400" y="5883462"/>
            <a:ext cx="10312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ourier New"/>
                <a:cs typeface="Courier New"/>
              </a:rPr>
              <a:t>NPC</a:t>
            </a:r>
            <a:r>
              <a:rPr dirty="0" sz="1100" spc="-50">
                <a:latin typeface="Courier New"/>
                <a:cs typeface="Courier New"/>
              </a:rPr>
              <a:t> </a:t>
            </a:r>
            <a:r>
              <a:rPr dirty="0" sz="1100">
                <a:latin typeface="Courier New"/>
                <a:cs typeface="Courier New"/>
              </a:rPr>
              <a:t>2024,</a:t>
            </a:r>
            <a:r>
              <a:rPr dirty="0" sz="1100" spc="-45">
                <a:latin typeface="Courier New"/>
                <a:cs typeface="Courier New"/>
              </a:rPr>
              <a:t> </a:t>
            </a:r>
            <a:r>
              <a:rPr dirty="0" sz="1100" spc="-25">
                <a:latin typeface="Courier New"/>
                <a:cs typeface="Courier New"/>
              </a:rPr>
              <a:t>MN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1487" y="1726896"/>
            <a:ext cx="3317240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Attend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the</a:t>
            </a:r>
            <a:r>
              <a:rPr dirty="0" sz="1800" spc="-2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Planning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Through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the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595959"/>
                </a:solidFill>
                <a:latin typeface="Courier New"/>
                <a:cs typeface="Courier New"/>
              </a:rPr>
              <a:t>Black</a:t>
            </a:r>
            <a:r>
              <a:rPr dirty="0" sz="18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Courier New"/>
                <a:cs typeface="Courier New"/>
              </a:rPr>
              <a:t>Mirror Session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78543" y="3272739"/>
            <a:ext cx="2816860" cy="35052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70"/>
              </a:lnSpc>
            </a:pPr>
            <a:r>
              <a:rPr dirty="0" sz="2300" b="1">
                <a:solidFill>
                  <a:srgbClr val="595959"/>
                </a:solidFill>
                <a:latin typeface="Courier New"/>
                <a:cs typeface="Courier New"/>
              </a:rPr>
              <a:t>Monday,</a:t>
            </a:r>
            <a:r>
              <a:rPr dirty="0" sz="23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300" b="1">
                <a:solidFill>
                  <a:srgbClr val="595959"/>
                </a:solidFill>
                <a:latin typeface="Courier New"/>
                <a:cs typeface="Courier New"/>
              </a:rPr>
              <a:t>March</a:t>
            </a:r>
            <a:r>
              <a:rPr dirty="0" sz="2300" spc="-3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300" spc="-25" b="1">
                <a:solidFill>
                  <a:srgbClr val="595959"/>
                </a:solidFill>
                <a:latin typeface="Courier New"/>
                <a:cs typeface="Courier New"/>
              </a:rPr>
              <a:t>31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56722" y="3775660"/>
            <a:ext cx="3060065" cy="30480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20"/>
              </a:lnSpc>
            </a:pP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1:00</a:t>
            </a:r>
            <a:r>
              <a:rPr dirty="0" sz="20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PM</a:t>
            </a:r>
            <a:r>
              <a:rPr dirty="0" sz="20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–</a:t>
            </a:r>
            <a:r>
              <a:rPr dirty="0" sz="2000" spc="-1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2:30</a:t>
            </a:r>
            <a:r>
              <a:rPr dirty="0" sz="20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PM</a:t>
            </a:r>
            <a:r>
              <a:rPr dirty="0" sz="2000" spc="-10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spc="-25" b="1">
                <a:solidFill>
                  <a:srgbClr val="595959"/>
                </a:solidFill>
                <a:latin typeface="Courier New"/>
                <a:cs typeface="Courier New"/>
              </a:rPr>
              <a:t>MT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85270" y="4232860"/>
            <a:ext cx="2603500" cy="30480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20"/>
              </a:lnSpc>
            </a:pP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Location:</a:t>
            </a:r>
            <a:r>
              <a:rPr dirty="0" sz="2000" spc="-2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spc="-10" b="1">
                <a:solidFill>
                  <a:srgbClr val="595959"/>
                </a:solidFill>
                <a:latin typeface="Courier New"/>
                <a:cs typeface="Courier New"/>
              </a:rPr>
              <a:t>401-</a:t>
            </a:r>
            <a:r>
              <a:rPr dirty="0" sz="2000" spc="-25" b="1">
                <a:solidFill>
                  <a:srgbClr val="595959"/>
                </a:solidFill>
                <a:latin typeface="Courier New"/>
                <a:cs typeface="Courier New"/>
              </a:rPr>
              <a:t>404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47097" y="4690060"/>
            <a:ext cx="1079500" cy="304800"/>
          </a:xfrm>
          <a:prstGeom prst="rect">
            <a:avLst/>
          </a:prstGeom>
          <a:solidFill>
            <a:srgbClr val="D6D11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20"/>
              </a:lnSpc>
            </a:pPr>
            <a:r>
              <a:rPr dirty="0" sz="2000" b="1">
                <a:solidFill>
                  <a:srgbClr val="595959"/>
                </a:solidFill>
                <a:latin typeface="Courier New"/>
                <a:cs typeface="Courier New"/>
              </a:rPr>
              <a:t>CM:</a:t>
            </a:r>
            <a:r>
              <a:rPr dirty="0" sz="2000" spc="-15" b="1">
                <a:solidFill>
                  <a:srgbClr val="595959"/>
                </a:solidFill>
                <a:latin typeface="Courier New"/>
                <a:cs typeface="Courier New"/>
              </a:rPr>
              <a:t> </a:t>
            </a:r>
            <a:r>
              <a:rPr dirty="0" sz="2000" spc="-25" b="1">
                <a:solidFill>
                  <a:srgbClr val="595959"/>
                </a:solidFill>
                <a:latin typeface="Courier New"/>
                <a:cs typeface="Courier New"/>
              </a:rPr>
              <a:t>1.5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75975" y="2739764"/>
            <a:ext cx="5853430" cy="731520"/>
          </a:xfrm>
          <a:custGeom>
            <a:avLst/>
            <a:gdLst/>
            <a:ahLst/>
            <a:cxnLst/>
            <a:rect l="l" t="t" r="r" b="b"/>
            <a:pathLst>
              <a:path w="5853430" h="731520">
                <a:moveTo>
                  <a:pt x="5853112" y="731519"/>
                </a:moveTo>
                <a:lnTo>
                  <a:pt x="0" y="731519"/>
                </a:lnTo>
                <a:lnTo>
                  <a:pt x="0" y="0"/>
                </a:lnTo>
                <a:lnTo>
                  <a:pt x="5853112" y="0"/>
                </a:lnTo>
                <a:lnTo>
                  <a:pt x="5853112" y="731519"/>
                </a:lnTo>
                <a:close/>
              </a:path>
            </a:pathLst>
          </a:custGeom>
          <a:solidFill>
            <a:srgbClr val="D6D1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275" y="2702680"/>
            <a:ext cx="58775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Background</a:t>
            </a:r>
            <a:r>
              <a:rPr dirty="0" sz="4800" spc="-40"/>
              <a:t> </a:t>
            </a:r>
            <a:r>
              <a:rPr dirty="0" sz="4800"/>
              <a:t>on</a:t>
            </a:r>
            <a:r>
              <a:rPr dirty="0" sz="4800" spc="-30"/>
              <a:t> </a:t>
            </a:r>
            <a:r>
              <a:rPr dirty="0" sz="4800" spc="-25"/>
              <a:t>AI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174" y="5046378"/>
            <a:ext cx="890299" cy="8902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5885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General</a:t>
            </a:r>
            <a:r>
              <a:rPr dirty="0" sz="3500" spc="-45"/>
              <a:t> </a:t>
            </a:r>
            <a:r>
              <a:rPr dirty="0" sz="3500"/>
              <a:t>Background</a:t>
            </a:r>
            <a:r>
              <a:rPr dirty="0" sz="3500" spc="-30"/>
              <a:t> </a:t>
            </a:r>
            <a:r>
              <a:rPr dirty="0" sz="3500"/>
              <a:t>on</a:t>
            </a:r>
            <a:r>
              <a:rPr dirty="0" sz="3500" spc="-30"/>
              <a:t> </a:t>
            </a:r>
            <a:r>
              <a:rPr dirty="0" sz="3500" spc="-25"/>
              <a:t>AI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78163"/>
            <a:ext cx="9143998" cy="2596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5885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AI</a:t>
            </a:r>
            <a:r>
              <a:rPr dirty="0" sz="3500" spc="-10"/>
              <a:t> Functionalities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1773924"/>
            <a:ext cx="8138149" cy="43815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Predictive</a:t>
            </a:r>
            <a:r>
              <a:rPr dirty="0" sz="2800" spc="-50"/>
              <a:t> </a:t>
            </a:r>
            <a:r>
              <a:rPr dirty="0" sz="2800" spc="-10"/>
              <a:t>Analysis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49" y="1878100"/>
            <a:ext cx="7887523" cy="4176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441" rIns="0" bIns="0" rtlCol="0" vert="horz">
            <a:spAutoFit/>
          </a:bodyPr>
          <a:lstStyle/>
          <a:p>
            <a:pPr marL="13595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Pattern</a:t>
            </a:r>
            <a:r>
              <a:rPr dirty="0" sz="2800" spc="-35"/>
              <a:t> </a:t>
            </a:r>
            <a:r>
              <a:rPr dirty="0" sz="2800" spc="-10"/>
              <a:t>Recognition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066032"/>
            <a:ext cx="8839199" cy="39251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Hub Session.pptx</dc:title>
  <dcterms:created xsi:type="dcterms:W3CDTF">2025-03-27T11:03:48Z</dcterms:created>
  <dcterms:modified xsi:type="dcterms:W3CDTF">2025-03-27T11:03:48Z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2025-03-27T00:00:00Z</vt:filetime>
  </property>
  <property fmtid="{D5CDD505-2E9C-101B-9397-08002B2CF9AE}" pid="3" name="Creator">
    <vt:lpwstr>Google</vt:lpwstr>
  </property>
  <property fmtid="{D5CDD505-2E9C-101B-9397-08002B2CF9AE}" pid="4" name="LastSaved">
    <vt:filetime>2025-03-27T00:00:00Z</vt:filetime>
  </property>
</Properties>
</file>